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2"/>
  </p:notesMasterIdLst>
  <p:sldIdLst>
    <p:sldId id="488" r:id="rId2"/>
    <p:sldId id="489" r:id="rId3"/>
    <p:sldId id="490" r:id="rId4"/>
    <p:sldId id="491" r:id="rId5"/>
    <p:sldId id="492" r:id="rId6"/>
    <p:sldId id="493" r:id="rId7"/>
    <p:sldId id="502" r:id="rId8"/>
    <p:sldId id="503" r:id="rId9"/>
    <p:sldId id="504" r:id="rId10"/>
    <p:sldId id="505" r:id="rId11"/>
    <p:sldId id="506" r:id="rId12"/>
    <p:sldId id="508" r:id="rId13"/>
    <p:sldId id="509" r:id="rId14"/>
    <p:sldId id="510" r:id="rId15"/>
    <p:sldId id="511" r:id="rId16"/>
    <p:sldId id="512" r:id="rId17"/>
    <p:sldId id="513" r:id="rId18"/>
    <p:sldId id="514" r:id="rId19"/>
    <p:sldId id="515" r:id="rId20"/>
    <p:sldId id="516" r:id="rId21"/>
    <p:sldId id="517" r:id="rId22"/>
    <p:sldId id="518" r:id="rId23"/>
    <p:sldId id="519" r:id="rId24"/>
    <p:sldId id="520" r:id="rId25"/>
    <p:sldId id="521" r:id="rId26"/>
    <p:sldId id="522" r:id="rId27"/>
    <p:sldId id="523" r:id="rId28"/>
    <p:sldId id="524" r:id="rId29"/>
    <p:sldId id="525" r:id="rId30"/>
    <p:sldId id="526"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FF2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59" autoAdjust="0"/>
    <p:restoredTop sz="94660"/>
  </p:normalViewPr>
  <p:slideViewPr>
    <p:cSldViewPr snapToGrid="0" snapToObjects="1">
      <p:cViewPr varScale="1">
        <p:scale>
          <a:sx n="107" d="100"/>
          <a:sy n="107" d="100"/>
        </p:scale>
        <p:origin x="108" y="88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896AA3-A365-0F44-8658-3D4E27A368F4}" type="datetimeFigureOut">
              <a:rPr lang="en-US" smtClean="0"/>
              <a:t>6/13/2019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720457-4301-B948-BFDE-8C2E7D4D8B90}" type="slidenum">
              <a:rPr lang="en-US" smtClean="0"/>
              <a:t>‹#›</a:t>
            </a:fld>
            <a:endParaRPr lang="en-US"/>
          </a:p>
        </p:txBody>
      </p:sp>
    </p:spTree>
    <p:extLst>
      <p:ext uri="{BB962C8B-B14F-4D97-AF65-F5344CB8AC3E}">
        <p14:creationId xmlns:p14="http://schemas.microsoft.com/office/powerpoint/2010/main" val="21663445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4400">
                <a:solidFill>
                  <a:schemeClr val="tx1"/>
                </a:solidFill>
                <a:latin typeface="Times" charset="0"/>
                <a:ea typeface="ＭＳ Ｐゴシック" charset="0"/>
                <a:cs typeface="ＭＳ Ｐゴシック" charset="0"/>
              </a:defRPr>
            </a:lvl1pPr>
            <a:lvl2pPr marL="742950" indent="-285750">
              <a:defRPr sz="4400">
                <a:solidFill>
                  <a:schemeClr val="tx1"/>
                </a:solidFill>
                <a:latin typeface="Times" charset="0"/>
                <a:ea typeface="ＭＳ Ｐゴシック" charset="0"/>
              </a:defRPr>
            </a:lvl2pPr>
            <a:lvl3pPr marL="1143000" indent="-228600">
              <a:defRPr sz="4400">
                <a:solidFill>
                  <a:schemeClr val="tx1"/>
                </a:solidFill>
                <a:latin typeface="Times" charset="0"/>
                <a:ea typeface="ＭＳ Ｐゴシック" charset="0"/>
              </a:defRPr>
            </a:lvl3pPr>
            <a:lvl4pPr marL="1600200" indent="-228600">
              <a:defRPr sz="4400">
                <a:solidFill>
                  <a:schemeClr val="tx1"/>
                </a:solidFill>
                <a:latin typeface="Times" charset="0"/>
                <a:ea typeface="ＭＳ Ｐゴシック" charset="0"/>
              </a:defRPr>
            </a:lvl4pPr>
            <a:lvl5pPr marL="2057400" indent="-228600">
              <a:defRPr sz="4400">
                <a:solidFill>
                  <a:schemeClr val="tx1"/>
                </a:solidFill>
                <a:latin typeface="Times" charset="0"/>
                <a:ea typeface="ＭＳ Ｐゴシック" charset="0"/>
              </a:defRPr>
            </a:lvl5pPr>
            <a:lvl6pPr marL="2514600" indent="-228600" eaLnBrk="0" fontAlgn="base" hangingPunct="0">
              <a:spcBef>
                <a:spcPct val="0"/>
              </a:spcBef>
              <a:spcAft>
                <a:spcPct val="0"/>
              </a:spcAft>
              <a:defRPr sz="4400">
                <a:solidFill>
                  <a:schemeClr val="tx1"/>
                </a:solidFill>
                <a:latin typeface="Times" charset="0"/>
                <a:ea typeface="ＭＳ Ｐゴシック" charset="0"/>
              </a:defRPr>
            </a:lvl6pPr>
            <a:lvl7pPr marL="2971800" indent="-228600" eaLnBrk="0" fontAlgn="base" hangingPunct="0">
              <a:spcBef>
                <a:spcPct val="0"/>
              </a:spcBef>
              <a:spcAft>
                <a:spcPct val="0"/>
              </a:spcAft>
              <a:defRPr sz="4400">
                <a:solidFill>
                  <a:schemeClr val="tx1"/>
                </a:solidFill>
                <a:latin typeface="Times" charset="0"/>
                <a:ea typeface="ＭＳ Ｐゴシック" charset="0"/>
              </a:defRPr>
            </a:lvl7pPr>
            <a:lvl8pPr marL="3429000" indent="-228600" eaLnBrk="0" fontAlgn="base" hangingPunct="0">
              <a:spcBef>
                <a:spcPct val="0"/>
              </a:spcBef>
              <a:spcAft>
                <a:spcPct val="0"/>
              </a:spcAft>
              <a:defRPr sz="4400">
                <a:solidFill>
                  <a:schemeClr val="tx1"/>
                </a:solidFill>
                <a:latin typeface="Times" charset="0"/>
                <a:ea typeface="ＭＳ Ｐゴシック" charset="0"/>
              </a:defRPr>
            </a:lvl8pPr>
            <a:lvl9pPr marL="3886200" indent="-228600" eaLnBrk="0" fontAlgn="base" hangingPunct="0">
              <a:spcBef>
                <a:spcPct val="0"/>
              </a:spcBef>
              <a:spcAft>
                <a:spcPct val="0"/>
              </a:spcAft>
              <a:defRPr sz="4400">
                <a:solidFill>
                  <a:schemeClr val="tx1"/>
                </a:solidFill>
                <a:latin typeface="Times" charset="0"/>
                <a:ea typeface="ＭＳ Ｐゴシック" charset="0"/>
              </a:defRPr>
            </a:lvl9pPr>
          </a:lstStyle>
          <a:p>
            <a:fld id="{613CB24C-F18E-C446-9238-1D834A319313}" type="slidenum">
              <a:rPr lang="en-US" sz="1200"/>
              <a:pPr/>
              <a:t>1</a:t>
            </a:fld>
            <a:endParaRPr lang="en-US" sz="120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a:ln/>
        </p:spPr>
      </p:sp>
      <p:sp>
        <p:nvSpPr>
          <p:cNvPr id="51202"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charset="0"/>
              <a:ea typeface="ＭＳ Ｐゴシック" charset="0"/>
              <a:cs typeface="ＭＳ Ｐゴシック" charset="0"/>
            </a:endParaRPr>
          </a:p>
        </p:txBody>
      </p:sp>
      <p:sp>
        <p:nvSpPr>
          <p:cNvPr id="51203"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4400">
                <a:solidFill>
                  <a:schemeClr val="tx1"/>
                </a:solidFill>
                <a:latin typeface="Times" charset="0"/>
                <a:ea typeface="ＭＳ Ｐゴシック" charset="0"/>
                <a:cs typeface="ＭＳ Ｐゴシック" charset="0"/>
              </a:defRPr>
            </a:lvl1pPr>
            <a:lvl2pPr marL="742950" indent="-285750">
              <a:defRPr sz="4400">
                <a:solidFill>
                  <a:schemeClr val="tx1"/>
                </a:solidFill>
                <a:latin typeface="Times" charset="0"/>
                <a:ea typeface="ＭＳ Ｐゴシック" charset="0"/>
              </a:defRPr>
            </a:lvl2pPr>
            <a:lvl3pPr marL="1143000" indent="-228600">
              <a:defRPr sz="4400">
                <a:solidFill>
                  <a:schemeClr val="tx1"/>
                </a:solidFill>
                <a:latin typeface="Times" charset="0"/>
                <a:ea typeface="ＭＳ Ｐゴシック" charset="0"/>
              </a:defRPr>
            </a:lvl3pPr>
            <a:lvl4pPr marL="1600200" indent="-228600">
              <a:defRPr sz="4400">
                <a:solidFill>
                  <a:schemeClr val="tx1"/>
                </a:solidFill>
                <a:latin typeface="Times" charset="0"/>
                <a:ea typeface="ＭＳ Ｐゴシック" charset="0"/>
              </a:defRPr>
            </a:lvl4pPr>
            <a:lvl5pPr marL="2057400" indent="-228600">
              <a:defRPr sz="4400">
                <a:solidFill>
                  <a:schemeClr val="tx1"/>
                </a:solidFill>
                <a:latin typeface="Times" charset="0"/>
                <a:ea typeface="ＭＳ Ｐゴシック" charset="0"/>
              </a:defRPr>
            </a:lvl5pPr>
            <a:lvl6pPr marL="2514600" indent="-228600" eaLnBrk="0" fontAlgn="base" hangingPunct="0">
              <a:spcBef>
                <a:spcPct val="0"/>
              </a:spcBef>
              <a:spcAft>
                <a:spcPct val="0"/>
              </a:spcAft>
              <a:defRPr sz="4400">
                <a:solidFill>
                  <a:schemeClr val="tx1"/>
                </a:solidFill>
                <a:latin typeface="Times" charset="0"/>
                <a:ea typeface="ＭＳ Ｐゴシック" charset="0"/>
              </a:defRPr>
            </a:lvl6pPr>
            <a:lvl7pPr marL="2971800" indent="-228600" eaLnBrk="0" fontAlgn="base" hangingPunct="0">
              <a:spcBef>
                <a:spcPct val="0"/>
              </a:spcBef>
              <a:spcAft>
                <a:spcPct val="0"/>
              </a:spcAft>
              <a:defRPr sz="4400">
                <a:solidFill>
                  <a:schemeClr val="tx1"/>
                </a:solidFill>
                <a:latin typeface="Times" charset="0"/>
                <a:ea typeface="ＭＳ Ｐゴシック" charset="0"/>
              </a:defRPr>
            </a:lvl7pPr>
            <a:lvl8pPr marL="3429000" indent="-228600" eaLnBrk="0" fontAlgn="base" hangingPunct="0">
              <a:spcBef>
                <a:spcPct val="0"/>
              </a:spcBef>
              <a:spcAft>
                <a:spcPct val="0"/>
              </a:spcAft>
              <a:defRPr sz="4400">
                <a:solidFill>
                  <a:schemeClr val="tx1"/>
                </a:solidFill>
                <a:latin typeface="Times" charset="0"/>
                <a:ea typeface="ＭＳ Ｐゴシック" charset="0"/>
              </a:defRPr>
            </a:lvl8pPr>
            <a:lvl9pPr marL="3886200" indent="-228600" eaLnBrk="0" fontAlgn="base" hangingPunct="0">
              <a:spcBef>
                <a:spcPct val="0"/>
              </a:spcBef>
              <a:spcAft>
                <a:spcPct val="0"/>
              </a:spcAft>
              <a:defRPr sz="4400">
                <a:solidFill>
                  <a:schemeClr val="tx1"/>
                </a:solidFill>
                <a:latin typeface="Times" charset="0"/>
                <a:ea typeface="ＭＳ Ｐゴシック" charset="0"/>
              </a:defRPr>
            </a:lvl9pPr>
          </a:lstStyle>
          <a:p>
            <a:fld id="{76CEDFC4-662E-644E-A7AB-A348D1523CC3}" type="slidenum">
              <a:rPr lang="en-US" sz="1200"/>
              <a:pPr/>
              <a:t>25</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7ECA73-EC5C-B048-A0C4-21B72F512ED5}" type="datetimeFigureOut">
              <a:rPr lang="en-US" smtClean="0"/>
              <a:t>6/13/2019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132FFB-20E6-EF48-89A2-C7A48FEECAD4}"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7ECA73-EC5C-B048-A0C4-21B72F512ED5}" type="datetimeFigureOut">
              <a:rPr lang="en-US" smtClean="0"/>
              <a:t>6/13/2019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132FFB-20E6-EF48-89A2-C7A48FEECAD4}"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7ECA73-EC5C-B048-A0C4-21B72F512ED5}" type="datetimeFigureOut">
              <a:rPr lang="en-US" smtClean="0"/>
              <a:t>6/13/2019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132FFB-20E6-EF48-89A2-C7A48FEECAD4}"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7ECA73-EC5C-B048-A0C4-21B72F512ED5}" type="datetimeFigureOut">
              <a:rPr lang="en-US" smtClean="0"/>
              <a:t>6/13/2019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132FFB-20E6-EF48-89A2-C7A48FEECAD4}"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7ECA73-EC5C-B048-A0C4-21B72F512ED5}" type="datetimeFigureOut">
              <a:rPr lang="en-US" smtClean="0"/>
              <a:t>6/13/2019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132FFB-20E6-EF48-89A2-C7A48FEECAD4}"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7ECA73-EC5C-B048-A0C4-21B72F512ED5}" type="datetimeFigureOut">
              <a:rPr lang="en-US" smtClean="0"/>
              <a:t>6/13/2019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132FFB-20E6-EF48-89A2-C7A48FEECAD4}"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7ECA73-EC5C-B048-A0C4-21B72F512ED5}" type="datetimeFigureOut">
              <a:rPr lang="en-US" smtClean="0"/>
              <a:t>6/13/2019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132FFB-20E6-EF48-89A2-C7A48FEECAD4}"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7ECA73-EC5C-B048-A0C4-21B72F512ED5}" type="datetimeFigureOut">
              <a:rPr lang="en-US" smtClean="0"/>
              <a:t>6/13/2019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132FFB-20E6-EF48-89A2-C7A48FEECAD4}"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7ECA73-EC5C-B048-A0C4-21B72F512ED5}" type="datetimeFigureOut">
              <a:rPr lang="en-US" smtClean="0"/>
              <a:t>6/13/2019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132FFB-20E6-EF48-89A2-C7A48FEECAD4}"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7ECA73-EC5C-B048-A0C4-21B72F512ED5}" type="datetimeFigureOut">
              <a:rPr lang="en-US" smtClean="0"/>
              <a:t>6/13/2019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132FFB-20E6-EF48-89A2-C7A48FEECAD4}"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7ECA73-EC5C-B048-A0C4-21B72F512ED5}" type="datetimeFigureOut">
              <a:rPr lang="en-US" smtClean="0"/>
              <a:t>6/13/2019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132FFB-20E6-EF48-89A2-C7A48FEECAD4}"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7ECA73-EC5C-B048-A0C4-21B72F512ED5}" type="datetimeFigureOut">
              <a:rPr lang="en-US" smtClean="0"/>
              <a:t>6/13/2019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132FFB-20E6-EF48-89A2-C7A48FEECAD4}"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a:xfrm>
            <a:off x="609600" y="188913"/>
            <a:ext cx="8229600" cy="863600"/>
          </a:xfrm>
        </p:spPr>
        <p:txBody>
          <a:bodyPr/>
          <a:lstStyle/>
          <a:p>
            <a:pPr eaLnBrk="1" hangingPunct="1"/>
            <a:r>
              <a:rPr lang="en-US">
                <a:solidFill>
                  <a:srgbClr val="FFFF00"/>
                </a:solidFill>
                <a:latin typeface="Calibri" charset="0"/>
              </a:rPr>
              <a:t>The Inquiry Brief Litmus Test</a:t>
            </a:r>
          </a:p>
        </p:txBody>
      </p:sp>
      <p:sp>
        <p:nvSpPr>
          <p:cNvPr id="20483" name="Rectangle 3"/>
          <p:cNvSpPr>
            <a:spLocks noGrp="1" noChangeArrowheads="1"/>
          </p:cNvSpPr>
          <p:nvPr>
            <p:ph type="subTitle" idx="1"/>
          </p:nvPr>
        </p:nvSpPr>
        <p:spPr>
          <a:xfrm>
            <a:off x="1295400" y="5126038"/>
            <a:ext cx="6400800" cy="1531937"/>
          </a:xfrm>
        </p:spPr>
        <p:txBody>
          <a:bodyPr rtlCol="0">
            <a:normAutofit/>
          </a:bodyPr>
          <a:lstStyle/>
          <a:p>
            <a:pPr>
              <a:defRPr/>
            </a:pPr>
            <a:r>
              <a:rPr lang="en-US" sz="2400" i="1" dirty="0">
                <a:solidFill>
                  <a:srgbClr val="CCFFCC"/>
                </a:solidFill>
                <a:latin typeface="Times" charset="0"/>
              </a:rPr>
              <a:t>Developed by </a:t>
            </a:r>
            <a:r>
              <a:rPr lang="en-US" sz="2400" dirty="0">
                <a:latin typeface="Times" charset="0"/>
              </a:rPr>
              <a:t>Nancy </a:t>
            </a:r>
            <a:r>
              <a:rPr lang="en-US" sz="2400" dirty="0" err="1">
                <a:latin typeface="Times" charset="0"/>
              </a:rPr>
              <a:t>Fichtman</a:t>
            </a:r>
            <a:r>
              <a:rPr lang="en-US" sz="2400" dirty="0">
                <a:latin typeface="Times" charset="0"/>
              </a:rPr>
              <a:t> Dana based on the book </a:t>
            </a:r>
            <a:r>
              <a:rPr lang="en-US" sz="2400" i="1" dirty="0">
                <a:latin typeface="Times" charset="0"/>
              </a:rPr>
              <a:t>Digging Deeper into Action Research:  </a:t>
            </a:r>
          </a:p>
          <a:p>
            <a:pPr>
              <a:defRPr/>
            </a:pPr>
            <a:r>
              <a:rPr lang="en-US" sz="2400" i="1" dirty="0">
                <a:latin typeface="Times" charset="0"/>
              </a:rPr>
              <a:t>A Teacher Inquirer’s Field Guide </a:t>
            </a:r>
            <a:r>
              <a:rPr lang="en-US" sz="2400" dirty="0">
                <a:latin typeface="Times" charset="0"/>
              </a:rPr>
              <a:t>(2013)  </a:t>
            </a:r>
          </a:p>
        </p:txBody>
      </p:sp>
      <p:pic>
        <p:nvPicPr>
          <p:cNvPr id="1536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55988" y="1376363"/>
            <a:ext cx="2295525" cy="3563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27763" y="1341438"/>
            <a:ext cx="2552700" cy="378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341438"/>
            <a:ext cx="2552700" cy="378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7265842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endParaRPr lang="en-US">
              <a:latin typeface="Calibri" charset="0"/>
            </a:endParaRPr>
          </a:p>
        </p:txBody>
      </p:sp>
      <p:sp>
        <p:nvSpPr>
          <p:cNvPr id="3" name="Content Placeholder 2"/>
          <p:cNvSpPr>
            <a:spLocks noGrp="1"/>
          </p:cNvSpPr>
          <p:nvPr>
            <p:ph idx="1"/>
          </p:nvPr>
        </p:nvSpPr>
        <p:spPr>
          <a:xfrm>
            <a:off x="468313" y="2060575"/>
            <a:ext cx="8229600" cy="4525963"/>
          </a:xfrm>
        </p:spPr>
        <p:txBody>
          <a:bodyPr rtlCol="0">
            <a:normAutofit fontScale="92500" lnSpcReduction="20000"/>
          </a:bodyPr>
          <a:lstStyle/>
          <a:p>
            <a:pPr eaLnBrk="1" fontAlgn="auto" hangingPunct="1">
              <a:spcAft>
                <a:spcPts val="0"/>
              </a:spcAft>
              <a:buFont typeface="Arial" pitchFamily="34" charset="0"/>
              <a:buChar char="•"/>
              <a:defRPr/>
            </a:pPr>
            <a:r>
              <a:rPr lang="en-US" i="1" dirty="0">
                <a:solidFill>
                  <a:srgbClr val="FF0000"/>
                </a:solidFill>
                <a:ea typeface="+mn-ea"/>
                <a:cs typeface="+mn-cs"/>
              </a:rPr>
              <a:t>Before continuing with the litmus test</a:t>
            </a:r>
            <a:r>
              <a:rPr lang="en-US" dirty="0">
                <a:solidFill>
                  <a:srgbClr val="FF0000"/>
                </a:solidFill>
                <a:ea typeface="+mn-ea"/>
                <a:cs typeface="+mn-cs"/>
              </a:rPr>
              <a:t>, </a:t>
            </a:r>
            <a:r>
              <a:rPr lang="en-US" dirty="0" smtClean="0">
                <a:ea typeface="+mn-ea"/>
                <a:cs typeface="+mn-cs"/>
              </a:rPr>
              <a:t>look carefully at your inquiry brief.  </a:t>
            </a:r>
          </a:p>
          <a:p>
            <a:pPr eaLnBrk="1" fontAlgn="auto" hangingPunct="1">
              <a:spcAft>
                <a:spcPts val="0"/>
              </a:spcAft>
              <a:buFont typeface="Arial" pitchFamily="34" charset="0"/>
              <a:buChar char="•"/>
              <a:defRPr/>
            </a:pPr>
            <a:endParaRPr lang="en-US" dirty="0">
              <a:ea typeface="+mn-ea"/>
              <a:cs typeface="+mn-cs"/>
            </a:endParaRPr>
          </a:p>
          <a:p>
            <a:pPr eaLnBrk="1" fontAlgn="auto" hangingPunct="1">
              <a:spcAft>
                <a:spcPts val="0"/>
              </a:spcAft>
              <a:buFont typeface="Arial" pitchFamily="34" charset="0"/>
              <a:buChar char="•"/>
              <a:defRPr/>
            </a:pPr>
            <a:r>
              <a:rPr lang="en-US" i="1" dirty="0" smtClean="0">
                <a:ea typeface="+mn-ea"/>
                <a:cs typeface="+mn-cs"/>
              </a:rPr>
              <a:t>Have you incorporated more than one data collection strategy into your inquiry plan?</a:t>
            </a:r>
          </a:p>
          <a:p>
            <a:pPr eaLnBrk="1" fontAlgn="auto" hangingPunct="1">
              <a:spcAft>
                <a:spcPts val="0"/>
              </a:spcAft>
              <a:buFont typeface="Arial" pitchFamily="34" charset="0"/>
              <a:buChar char="•"/>
              <a:defRPr/>
            </a:pPr>
            <a:endParaRPr lang="en-US" i="1" dirty="0">
              <a:ea typeface="+mn-ea"/>
              <a:cs typeface="+mn-cs"/>
            </a:endParaRPr>
          </a:p>
          <a:p>
            <a:pPr eaLnBrk="1" fontAlgn="auto" hangingPunct="1">
              <a:spcAft>
                <a:spcPts val="0"/>
              </a:spcAft>
              <a:buFont typeface="Arial" pitchFamily="34" charset="0"/>
              <a:buChar char="•"/>
              <a:defRPr/>
            </a:pPr>
            <a:r>
              <a:rPr lang="en-US" dirty="0" smtClean="0">
                <a:ea typeface="+mn-ea"/>
                <a:cs typeface="+mn-cs"/>
              </a:rPr>
              <a:t>If not, consider the multiple possibilities that exist for data collection listed on the next slide and add additional data collection strategies to your plan that will inform your research.</a:t>
            </a:r>
            <a:endParaRPr lang="en-US" i="1" dirty="0">
              <a:ea typeface="+mn-ea"/>
              <a:cs typeface="+mn-cs"/>
            </a:endParaRPr>
          </a:p>
          <a:p>
            <a:pPr eaLnBrk="1" fontAlgn="auto" hangingPunct="1">
              <a:spcAft>
                <a:spcPts val="0"/>
              </a:spcAft>
              <a:buFont typeface="Arial" pitchFamily="34" charset="0"/>
              <a:buChar char="•"/>
              <a:defRPr/>
            </a:pPr>
            <a:endParaRPr lang="en-US" dirty="0">
              <a:ea typeface="+mn-ea"/>
              <a:cs typeface="+mn-cs"/>
            </a:endParaRPr>
          </a:p>
        </p:txBody>
      </p:sp>
      <p:pic>
        <p:nvPicPr>
          <p:cNvPr id="3481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35375" y="333375"/>
            <a:ext cx="1549400" cy="154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82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5949950"/>
            <a:ext cx="755650" cy="757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5273818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eaLnBrk="1" hangingPunct="1"/>
            <a:r>
              <a:rPr lang="en-US">
                <a:solidFill>
                  <a:srgbClr val="FFFF00"/>
                </a:solidFill>
                <a:latin typeface="Calibri" charset="0"/>
              </a:rPr>
              <a:t>Possible Data Collection Strategies</a:t>
            </a:r>
          </a:p>
        </p:txBody>
      </p:sp>
      <p:sp>
        <p:nvSpPr>
          <p:cNvPr id="3" name="Content Placeholder 2"/>
          <p:cNvSpPr>
            <a:spLocks noGrp="1"/>
          </p:cNvSpPr>
          <p:nvPr>
            <p:ph idx="1"/>
          </p:nvPr>
        </p:nvSpPr>
        <p:spPr>
          <a:xfrm>
            <a:off x="468313" y="1557338"/>
            <a:ext cx="8229600" cy="5029200"/>
          </a:xfrm>
        </p:spPr>
        <p:txBody>
          <a:bodyPr rtlCol="0">
            <a:normAutofit fontScale="62500" lnSpcReduction="20000"/>
          </a:bodyPr>
          <a:lstStyle/>
          <a:p>
            <a:pPr>
              <a:defRPr/>
            </a:pPr>
            <a:r>
              <a:rPr lang="en-US" dirty="0" smtClean="0"/>
              <a:t>Student Work</a:t>
            </a:r>
          </a:p>
          <a:p>
            <a:pPr>
              <a:defRPr/>
            </a:pPr>
            <a:r>
              <a:rPr lang="en-US" dirty="0" smtClean="0"/>
              <a:t>Field </a:t>
            </a:r>
            <a:r>
              <a:rPr lang="en-US" dirty="0"/>
              <a:t>N</a:t>
            </a:r>
            <a:r>
              <a:rPr lang="en-US" dirty="0" smtClean="0"/>
              <a:t>otes/Anecdotal </a:t>
            </a:r>
            <a:r>
              <a:rPr lang="en-US" dirty="0"/>
              <a:t>N</a:t>
            </a:r>
            <a:r>
              <a:rPr lang="en-US" dirty="0" smtClean="0"/>
              <a:t>otes/Running </a:t>
            </a:r>
            <a:r>
              <a:rPr lang="en-US" dirty="0"/>
              <a:t>R</a:t>
            </a:r>
            <a:r>
              <a:rPr lang="en-US" dirty="0" smtClean="0"/>
              <a:t>ecords </a:t>
            </a:r>
            <a:endParaRPr lang="en-US" dirty="0"/>
          </a:p>
          <a:p>
            <a:pPr>
              <a:defRPr/>
            </a:pPr>
            <a:r>
              <a:rPr lang="en-US" dirty="0"/>
              <a:t>D</a:t>
            </a:r>
            <a:r>
              <a:rPr lang="en-US" dirty="0" smtClean="0"/>
              <a:t>ocuments </a:t>
            </a:r>
            <a:r>
              <a:rPr lang="en-US" dirty="0">
                <a:solidFill>
                  <a:srgbClr val="CCFFCC"/>
                </a:solidFill>
              </a:rPr>
              <a:t>(such as lesson plans, curriculum guides, school policy, textbooks, IEPs, district memos, parent newsletters, progress reports, teacher plans books, and correspondence to and from </a:t>
            </a:r>
            <a:r>
              <a:rPr lang="en-US" dirty="0" smtClean="0">
                <a:solidFill>
                  <a:srgbClr val="CCFFCC"/>
                </a:solidFill>
              </a:rPr>
              <a:t>teachers, parents</a:t>
            </a:r>
            <a:r>
              <a:rPr lang="en-US" dirty="0">
                <a:solidFill>
                  <a:srgbClr val="CCFFCC"/>
                </a:solidFill>
              </a:rPr>
              <a:t>, </a:t>
            </a:r>
            <a:r>
              <a:rPr lang="en-US" dirty="0" smtClean="0">
                <a:solidFill>
                  <a:srgbClr val="CCFFCC"/>
                </a:solidFill>
              </a:rPr>
              <a:t>district level administrators, </a:t>
            </a:r>
            <a:r>
              <a:rPr lang="en-US" dirty="0">
                <a:solidFill>
                  <a:srgbClr val="CCFFCC"/>
                </a:solidFill>
              </a:rPr>
              <a:t>and specialists</a:t>
            </a:r>
            <a:r>
              <a:rPr lang="en-US" dirty="0" smtClean="0">
                <a:solidFill>
                  <a:srgbClr val="CCFFCC"/>
                </a:solidFill>
              </a:rPr>
              <a:t>)</a:t>
            </a:r>
            <a:endParaRPr lang="en-US" dirty="0">
              <a:solidFill>
                <a:srgbClr val="CCFFCC"/>
              </a:solidFill>
            </a:endParaRPr>
          </a:p>
          <a:p>
            <a:pPr>
              <a:defRPr/>
            </a:pPr>
            <a:r>
              <a:rPr lang="en-US" dirty="0"/>
              <a:t>I</a:t>
            </a:r>
            <a:r>
              <a:rPr lang="en-US" dirty="0" smtClean="0"/>
              <a:t>nterviews </a:t>
            </a:r>
            <a:r>
              <a:rPr lang="en-US" dirty="0"/>
              <a:t>(individual and group</a:t>
            </a:r>
            <a:r>
              <a:rPr lang="en-US" dirty="0" smtClean="0"/>
              <a:t>)</a:t>
            </a:r>
            <a:endParaRPr lang="en-US" dirty="0"/>
          </a:p>
          <a:p>
            <a:pPr>
              <a:defRPr/>
            </a:pPr>
            <a:r>
              <a:rPr lang="en-US" dirty="0"/>
              <a:t>D</a:t>
            </a:r>
            <a:r>
              <a:rPr lang="en-US" dirty="0" smtClean="0"/>
              <a:t>igital Pictures</a:t>
            </a:r>
            <a:endParaRPr lang="en-US" dirty="0"/>
          </a:p>
          <a:p>
            <a:pPr>
              <a:defRPr/>
            </a:pPr>
            <a:r>
              <a:rPr lang="en-US" dirty="0" smtClean="0"/>
              <a:t>Video</a:t>
            </a:r>
            <a:endParaRPr lang="en-US" dirty="0"/>
          </a:p>
          <a:p>
            <a:pPr>
              <a:defRPr/>
            </a:pPr>
            <a:r>
              <a:rPr lang="en-US" dirty="0"/>
              <a:t>R</a:t>
            </a:r>
            <a:r>
              <a:rPr lang="en-US" dirty="0" smtClean="0"/>
              <a:t>eflective Journals</a:t>
            </a:r>
            <a:endParaRPr lang="en-US" dirty="0"/>
          </a:p>
          <a:p>
            <a:pPr>
              <a:defRPr/>
            </a:pPr>
            <a:r>
              <a:rPr lang="en-US" dirty="0"/>
              <a:t>W</a:t>
            </a:r>
            <a:r>
              <a:rPr lang="en-US" dirty="0" smtClean="0"/>
              <a:t>eblogs</a:t>
            </a:r>
            <a:endParaRPr lang="en-US" dirty="0"/>
          </a:p>
          <a:p>
            <a:pPr>
              <a:defRPr/>
            </a:pPr>
            <a:r>
              <a:rPr lang="en-US" dirty="0" smtClean="0"/>
              <a:t>Surveys</a:t>
            </a:r>
            <a:endParaRPr lang="en-US" dirty="0"/>
          </a:p>
          <a:p>
            <a:pPr>
              <a:defRPr/>
            </a:pPr>
            <a:r>
              <a:rPr lang="en-US" dirty="0"/>
              <a:t>Q</a:t>
            </a:r>
            <a:r>
              <a:rPr lang="en-US" dirty="0" smtClean="0"/>
              <a:t>uantitative </a:t>
            </a:r>
            <a:r>
              <a:rPr lang="en-US" dirty="0"/>
              <a:t>M</a:t>
            </a:r>
            <a:r>
              <a:rPr lang="en-US" dirty="0" smtClean="0"/>
              <a:t>easures </a:t>
            </a:r>
            <a:r>
              <a:rPr lang="en-US" dirty="0"/>
              <a:t>of </a:t>
            </a:r>
            <a:r>
              <a:rPr lang="en-US" dirty="0" smtClean="0"/>
              <a:t>Student </a:t>
            </a:r>
            <a:r>
              <a:rPr lang="en-US" dirty="0"/>
              <a:t>A</a:t>
            </a:r>
            <a:r>
              <a:rPr lang="en-US" dirty="0" smtClean="0"/>
              <a:t>chievement </a:t>
            </a:r>
            <a:r>
              <a:rPr lang="en-US" dirty="0">
                <a:solidFill>
                  <a:srgbClr val="CCFFCC"/>
                </a:solidFill>
              </a:rPr>
              <a:t>(standardized test scores, assessment measures including progress monitoring tools, and grades</a:t>
            </a:r>
            <a:r>
              <a:rPr lang="en-US" dirty="0" smtClean="0">
                <a:solidFill>
                  <a:srgbClr val="CCFFCC"/>
                </a:solidFill>
              </a:rPr>
              <a:t>)</a:t>
            </a:r>
            <a:r>
              <a:rPr lang="en-US" dirty="0" smtClean="0"/>
              <a:t> </a:t>
            </a:r>
            <a:endParaRPr lang="en-US" dirty="0"/>
          </a:p>
          <a:p>
            <a:pPr>
              <a:defRPr/>
            </a:pPr>
            <a:r>
              <a:rPr lang="en-US" dirty="0"/>
              <a:t>F</a:t>
            </a:r>
            <a:r>
              <a:rPr lang="en-US" dirty="0" smtClean="0"/>
              <a:t>eedback from Colleagues </a:t>
            </a:r>
            <a:r>
              <a:rPr lang="en-US" dirty="0" smtClean="0">
                <a:solidFill>
                  <a:srgbClr val="CCFFCC"/>
                </a:solidFill>
              </a:rPr>
              <a:t>(could be </a:t>
            </a:r>
            <a:r>
              <a:rPr lang="en-US" dirty="0">
                <a:solidFill>
                  <a:srgbClr val="CCFFCC"/>
                </a:solidFill>
              </a:rPr>
              <a:t>obtained through </a:t>
            </a:r>
            <a:r>
              <a:rPr lang="en-US" dirty="0" smtClean="0">
                <a:solidFill>
                  <a:srgbClr val="CCFFCC"/>
                </a:solidFill>
              </a:rPr>
              <a:t>your regional cohort </a:t>
            </a:r>
            <a:r>
              <a:rPr lang="en-US" dirty="0">
                <a:solidFill>
                  <a:srgbClr val="CCFFCC"/>
                </a:solidFill>
              </a:rPr>
              <a:t>group </a:t>
            </a:r>
            <a:r>
              <a:rPr lang="en-US" dirty="0" smtClean="0">
                <a:solidFill>
                  <a:srgbClr val="CCFFCC"/>
                </a:solidFill>
              </a:rPr>
              <a:t>work and/or lead team) </a:t>
            </a:r>
            <a:endParaRPr lang="en-US" dirty="0">
              <a:solidFill>
                <a:srgbClr val="CCFFCC"/>
              </a:solidFill>
              <a:ea typeface="+mn-ea"/>
              <a:cs typeface="+mn-cs"/>
            </a:endParaRPr>
          </a:p>
        </p:txBody>
      </p:sp>
      <p:pic>
        <p:nvPicPr>
          <p:cNvPr id="3584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43888" y="5984875"/>
            <a:ext cx="755650" cy="757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4241470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r>
              <a:rPr lang="en-US" dirty="0">
                <a:solidFill>
                  <a:srgbClr val="FFFF00"/>
                </a:solidFill>
                <a:latin typeface="Calibri" charset="0"/>
              </a:rPr>
              <a:t>Litmus Test Question </a:t>
            </a:r>
            <a:r>
              <a:rPr lang="en-US" dirty="0" smtClean="0">
                <a:solidFill>
                  <a:srgbClr val="FFFF00"/>
                </a:solidFill>
                <a:latin typeface="Calibri" charset="0"/>
              </a:rPr>
              <a:t>Two</a:t>
            </a:r>
            <a:endParaRPr lang="en-US" dirty="0">
              <a:solidFill>
                <a:srgbClr val="FFFF00"/>
              </a:solidFill>
              <a:latin typeface="Calibri" charset="0"/>
            </a:endParaRPr>
          </a:p>
        </p:txBody>
      </p:sp>
      <p:sp>
        <p:nvSpPr>
          <p:cNvPr id="3" name="Content Placeholder 2"/>
          <p:cNvSpPr>
            <a:spLocks noGrp="1"/>
          </p:cNvSpPr>
          <p:nvPr>
            <p:ph idx="1"/>
          </p:nvPr>
        </p:nvSpPr>
        <p:spPr/>
        <p:txBody>
          <a:bodyPr rtlCol="0">
            <a:normAutofit/>
          </a:bodyPr>
          <a:lstStyle/>
          <a:p>
            <a:pPr eaLnBrk="1" fontAlgn="auto" hangingPunct="1">
              <a:spcAft>
                <a:spcPts val="0"/>
              </a:spcAft>
              <a:defRPr/>
            </a:pPr>
            <a:r>
              <a:rPr lang="en-US" sz="4000" i="1" dirty="0"/>
              <a:t>Does one of the forms of data you will collect include literature and/or have you already utilized literature to frame your wondering?</a:t>
            </a:r>
          </a:p>
          <a:p>
            <a:pPr marL="0" indent="0" eaLnBrk="1" fontAlgn="auto" hangingPunct="1">
              <a:spcAft>
                <a:spcPts val="0"/>
              </a:spcAft>
              <a:buFont typeface="Arial" pitchFamily="34" charset="0"/>
              <a:buNone/>
              <a:defRPr/>
            </a:pPr>
            <a:endParaRPr lang="en-US" sz="4000" i="1" dirty="0">
              <a:ea typeface="+mn-ea"/>
              <a:cs typeface="+mn-cs"/>
            </a:endParaRPr>
          </a:p>
        </p:txBody>
      </p:sp>
      <p:pic>
        <p:nvPicPr>
          <p:cNvPr id="3686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43213" y="4292600"/>
            <a:ext cx="3619500" cy="2247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8318235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eaLnBrk="1" hangingPunct="1"/>
            <a:endParaRPr lang="en-US">
              <a:solidFill>
                <a:srgbClr val="FFFF00"/>
              </a:solidFill>
              <a:latin typeface="Calibri" charset="0"/>
            </a:endParaRPr>
          </a:p>
        </p:txBody>
      </p:sp>
      <p:sp>
        <p:nvSpPr>
          <p:cNvPr id="37890" name="Content Placeholder 2"/>
          <p:cNvSpPr>
            <a:spLocks noGrp="1"/>
          </p:cNvSpPr>
          <p:nvPr>
            <p:ph idx="1"/>
          </p:nvPr>
        </p:nvSpPr>
        <p:spPr>
          <a:xfrm>
            <a:off x="431800" y="1700213"/>
            <a:ext cx="8229600" cy="4814887"/>
          </a:xfrm>
        </p:spPr>
        <p:txBody>
          <a:bodyPr/>
          <a:lstStyle/>
          <a:p>
            <a:pPr eaLnBrk="1" hangingPunct="1"/>
            <a:r>
              <a:rPr lang="en-US" dirty="0">
                <a:latin typeface="Calibri" charset="0"/>
              </a:rPr>
              <a:t>Although we often do not think of literature as data, literature offers an opportunity to think about how your work as </a:t>
            </a:r>
            <a:r>
              <a:rPr lang="en-US" dirty="0" smtClean="0">
                <a:latin typeface="Calibri" charset="0"/>
              </a:rPr>
              <a:t>an IPLI </a:t>
            </a:r>
            <a:r>
              <a:rPr lang="en-US" dirty="0" err="1" smtClean="0">
                <a:latin typeface="Calibri" charset="0"/>
              </a:rPr>
              <a:t>adminstrator</a:t>
            </a:r>
            <a:r>
              <a:rPr lang="en-US" dirty="0" smtClean="0">
                <a:latin typeface="Calibri" charset="0"/>
              </a:rPr>
              <a:t> is </a:t>
            </a:r>
            <a:r>
              <a:rPr lang="en-US" dirty="0">
                <a:latin typeface="Calibri" charset="0"/>
              </a:rPr>
              <a:t>informed by, and connected to, the work of others.  </a:t>
            </a:r>
          </a:p>
          <a:p>
            <a:pPr eaLnBrk="1" hangingPunct="1"/>
            <a:endParaRPr lang="en-US" dirty="0">
              <a:latin typeface="Calibri" charset="0"/>
            </a:endParaRPr>
          </a:p>
          <a:p>
            <a:pPr eaLnBrk="1" hangingPunct="1"/>
            <a:r>
              <a:rPr lang="en-US" dirty="0">
                <a:latin typeface="Calibri" charset="0"/>
              </a:rPr>
              <a:t>No one </a:t>
            </a:r>
            <a:r>
              <a:rPr lang="en-US" dirty="0" smtClean="0">
                <a:latin typeface="Calibri" charset="0"/>
              </a:rPr>
              <a:t>serves as an administrator in </a:t>
            </a:r>
            <a:r>
              <a:rPr lang="en-US" dirty="0">
                <a:latin typeface="Calibri" charset="0"/>
              </a:rPr>
              <a:t>a vacuum. . . </a:t>
            </a:r>
          </a:p>
          <a:p>
            <a:pPr eaLnBrk="1" hangingPunct="1"/>
            <a:endParaRPr lang="en-US" dirty="0">
              <a:latin typeface="Calibri" charset="0"/>
            </a:endParaRPr>
          </a:p>
        </p:txBody>
      </p:sp>
    </p:spTree>
    <p:extLst>
      <p:ext uri="{BB962C8B-B14F-4D97-AF65-F5344CB8AC3E}">
        <p14:creationId xmlns:p14="http://schemas.microsoft.com/office/powerpoint/2010/main" val="39352754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endParaRPr lang="en-US">
              <a:latin typeface="Calibri" charset="0"/>
            </a:endParaRPr>
          </a:p>
        </p:txBody>
      </p:sp>
      <p:sp>
        <p:nvSpPr>
          <p:cNvPr id="38914" name="Content Placeholder 2"/>
          <p:cNvSpPr>
            <a:spLocks noGrp="1"/>
          </p:cNvSpPr>
          <p:nvPr>
            <p:ph idx="1"/>
          </p:nvPr>
        </p:nvSpPr>
        <p:spPr>
          <a:xfrm>
            <a:off x="468313" y="404813"/>
            <a:ext cx="8229600" cy="6156325"/>
          </a:xfrm>
        </p:spPr>
        <p:txBody>
          <a:bodyPr>
            <a:normAutofit/>
          </a:bodyPr>
          <a:lstStyle/>
          <a:p>
            <a:pPr eaLnBrk="1" hangingPunct="1"/>
            <a:r>
              <a:rPr lang="en-US" sz="2800" dirty="0" smtClean="0">
                <a:latin typeface="Calibri" charset="0"/>
              </a:rPr>
              <a:t>When principals </a:t>
            </a:r>
            <a:r>
              <a:rPr lang="en-US" sz="2800" dirty="0">
                <a:latin typeface="Calibri" charset="0"/>
              </a:rPr>
              <a:t>inquire, their work is situated within a large, rich, preexisting knowledge base that is captured in such things as books, journal articles, newspaper articles, conference papers, and Web sites.  </a:t>
            </a:r>
          </a:p>
          <a:p>
            <a:pPr eaLnBrk="1" hangingPunct="1"/>
            <a:endParaRPr lang="en-US" sz="2800" dirty="0">
              <a:latin typeface="Calibri" charset="0"/>
            </a:endParaRPr>
          </a:p>
          <a:p>
            <a:pPr eaLnBrk="1" hangingPunct="1"/>
            <a:r>
              <a:rPr lang="en-US" sz="2800" dirty="0">
                <a:latin typeface="Calibri" charset="0"/>
              </a:rPr>
              <a:t>Looking at this preexisting knowledge base on </a:t>
            </a:r>
            <a:r>
              <a:rPr lang="en-US" sz="2800" dirty="0" smtClean="0">
                <a:latin typeface="Calibri" charset="0"/>
              </a:rPr>
              <a:t>administration can informs </a:t>
            </a:r>
            <a:r>
              <a:rPr lang="en-US" sz="2800" dirty="0">
                <a:latin typeface="Calibri" charset="0"/>
              </a:rPr>
              <a:t>your study.</a:t>
            </a:r>
          </a:p>
          <a:p>
            <a:pPr eaLnBrk="1" hangingPunct="1"/>
            <a:endParaRPr lang="en-US" sz="2800" dirty="0">
              <a:latin typeface="Calibri" charset="0"/>
            </a:endParaRPr>
          </a:p>
          <a:p>
            <a:pPr eaLnBrk="1" hangingPunct="1"/>
            <a:r>
              <a:rPr lang="en-US" sz="2800" dirty="0">
                <a:solidFill>
                  <a:srgbClr val="FFFF00"/>
                </a:solidFill>
                <a:latin typeface="Calibri" charset="0"/>
              </a:rPr>
              <a:t>Literature is an essential form of data that every </a:t>
            </a:r>
            <a:r>
              <a:rPr lang="en-US" sz="2800" dirty="0" smtClean="0">
                <a:solidFill>
                  <a:srgbClr val="FFFF00"/>
                </a:solidFill>
                <a:latin typeface="Calibri" charset="0"/>
              </a:rPr>
              <a:t>action researcher should </a:t>
            </a:r>
            <a:r>
              <a:rPr lang="en-US" sz="2800" dirty="0">
                <a:solidFill>
                  <a:srgbClr val="FFFF00"/>
                </a:solidFill>
                <a:latin typeface="Calibri" charset="0"/>
              </a:rPr>
              <a:t>use as to be connected to, informed by, and a contributor to the larger conversation about educational practice.</a:t>
            </a:r>
            <a:endParaRPr lang="en-US" sz="2800" dirty="0">
              <a:latin typeface="Calibri" charset="0"/>
            </a:endParaRPr>
          </a:p>
        </p:txBody>
      </p:sp>
    </p:spTree>
    <p:extLst>
      <p:ext uri="{BB962C8B-B14F-4D97-AF65-F5344CB8AC3E}">
        <p14:creationId xmlns:p14="http://schemas.microsoft.com/office/powerpoint/2010/main" val="37619601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pPr eaLnBrk="1" hangingPunct="1"/>
            <a:endParaRPr lang="en-US">
              <a:latin typeface="Calibri" charset="0"/>
            </a:endParaRPr>
          </a:p>
        </p:txBody>
      </p:sp>
      <p:sp>
        <p:nvSpPr>
          <p:cNvPr id="3" name="Content Placeholder 2"/>
          <p:cNvSpPr>
            <a:spLocks noGrp="1"/>
          </p:cNvSpPr>
          <p:nvPr>
            <p:ph idx="1"/>
          </p:nvPr>
        </p:nvSpPr>
        <p:spPr>
          <a:xfrm>
            <a:off x="468313" y="2060575"/>
            <a:ext cx="8229600" cy="4525963"/>
          </a:xfrm>
        </p:spPr>
        <p:txBody>
          <a:bodyPr rtlCol="0">
            <a:normAutofit fontScale="77500" lnSpcReduction="20000"/>
          </a:bodyPr>
          <a:lstStyle/>
          <a:p>
            <a:pPr eaLnBrk="1" fontAlgn="auto" hangingPunct="1">
              <a:spcAft>
                <a:spcPts val="0"/>
              </a:spcAft>
              <a:buFont typeface="Arial" pitchFamily="34" charset="0"/>
              <a:buChar char="•"/>
              <a:defRPr/>
            </a:pPr>
            <a:r>
              <a:rPr lang="en-US" i="1" dirty="0">
                <a:solidFill>
                  <a:srgbClr val="FF0000"/>
                </a:solidFill>
                <a:ea typeface="+mn-ea"/>
                <a:cs typeface="+mn-cs"/>
              </a:rPr>
              <a:t>Before continuing with the litmus test</a:t>
            </a:r>
            <a:r>
              <a:rPr lang="en-US" dirty="0">
                <a:solidFill>
                  <a:srgbClr val="FF0000"/>
                </a:solidFill>
                <a:ea typeface="+mn-ea"/>
                <a:cs typeface="+mn-cs"/>
              </a:rPr>
              <a:t>, </a:t>
            </a:r>
            <a:r>
              <a:rPr lang="en-US" dirty="0" smtClean="0">
                <a:ea typeface="+mn-ea"/>
                <a:cs typeface="+mn-cs"/>
              </a:rPr>
              <a:t>look carefully at your inquiry brief.  </a:t>
            </a:r>
          </a:p>
          <a:p>
            <a:pPr marL="0" indent="0" eaLnBrk="1" fontAlgn="auto" hangingPunct="1">
              <a:spcAft>
                <a:spcPts val="0"/>
              </a:spcAft>
              <a:buFont typeface="Arial" pitchFamily="34" charset="0"/>
              <a:buNone/>
              <a:defRPr/>
            </a:pPr>
            <a:endParaRPr lang="en-US" dirty="0">
              <a:ea typeface="+mn-ea"/>
              <a:cs typeface="+mn-cs"/>
            </a:endParaRPr>
          </a:p>
          <a:p>
            <a:pPr eaLnBrk="1" fontAlgn="auto" hangingPunct="1">
              <a:spcAft>
                <a:spcPts val="0"/>
              </a:spcAft>
              <a:buFont typeface="Arial" pitchFamily="34" charset="0"/>
              <a:buChar char="•"/>
              <a:defRPr/>
            </a:pPr>
            <a:r>
              <a:rPr lang="en-US" i="1" dirty="0" smtClean="0">
                <a:ea typeface="+mn-ea"/>
                <a:cs typeface="+mn-cs"/>
              </a:rPr>
              <a:t>Have you incorporated the exploration of literature into your plan? </a:t>
            </a:r>
            <a:endParaRPr lang="en-US" i="1" dirty="0">
              <a:ea typeface="+mn-ea"/>
              <a:cs typeface="+mn-cs"/>
            </a:endParaRPr>
          </a:p>
          <a:p>
            <a:pPr eaLnBrk="1" fontAlgn="auto" hangingPunct="1">
              <a:spcAft>
                <a:spcPts val="0"/>
              </a:spcAft>
              <a:buFont typeface="Arial" pitchFamily="34" charset="0"/>
              <a:buChar char="•"/>
              <a:defRPr/>
            </a:pPr>
            <a:endParaRPr lang="en-US" i="1" dirty="0" smtClean="0">
              <a:ea typeface="+mn-ea"/>
              <a:cs typeface="+mn-cs"/>
            </a:endParaRPr>
          </a:p>
          <a:p>
            <a:pPr eaLnBrk="1" fontAlgn="auto" hangingPunct="1">
              <a:spcAft>
                <a:spcPts val="0"/>
              </a:spcAft>
              <a:buFont typeface="Arial" pitchFamily="34" charset="0"/>
              <a:buChar char="•"/>
              <a:defRPr/>
            </a:pPr>
            <a:r>
              <a:rPr lang="en-US" dirty="0">
                <a:ea typeface="+mn-ea"/>
                <a:cs typeface="+mn-cs"/>
              </a:rPr>
              <a:t>I</a:t>
            </a:r>
            <a:r>
              <a:rPr lang="en-US" dirty="0" smtClean="0">
                <a:ea typeface="+mn-ea"/>
                <a:cs typeface="+mn-cs"/>
              </a:rPr>
              <a:t>f not, look for some literature on your AR topic.  Ask your </a:t>
            </a:r>
            <a:r>
              <a:rPr lang="en-US" dirty="0" smtClean="0"/>
              <a:t>IPLI Mentor, members of your regional cohort, and/or the IPLI leadership team </a:t>
            </a:r>
            <a:r>
              <a:rPr lang="en-US" dirty="0" smtClean="0">
                <a:ea typeface="+mn-ea"/>
                <a:cs typeface="+mn-cs"/>
              </a:rPr>
              <a:t>for recommendations of literature that connect to your </a:t>
            </a:r>
            <a:r>
              <a:rPr lang="en-US" dirty="0" smtClean="0"/>
              <a:t>action research</a:t>
            </a:r>
            <a:r>
              <a:rPr lang="en-US" dirty="0" smtClean="0">
                <a:ea typeface="+mn-ea"/>
                <a:cs typeface="+mn-cs"/>
              </a:rPr>
              <a:t> topic and might inform your work. You may also utilize a search engine such as Google Scholar to find research related to your study.</a:t>
            </a:r>
            <a:endParaRPr lang="en-US" dirty="0">
              <a:ea typeface="+mn-ea"/>
              <a:cs typeface="+mn-cs"/>
            </a:endParaRPr>
          </a:p>
        </p:txBody>
      </p:sp>
      <p:pic>
        <p:nvPicPr>
          <p:cNvPr id="3993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35375" y="333375"/>
            <a:ext cx="1549400" cy="154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94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23275" y="6200775"/>
            <a:ext cx="549275" cy="547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8330831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eaLnBrk="1" hangingPunct="1"/>
            <a:r>
              <a:rPr lang="en-US" dirty="0">
                <a:solidFill>
                  <a:srgbClr val="FFFF00"/>
                </a:solidFill>
                <a:latin typeface="Calibri" charset="0"/>
              </a:rPr>
              <a:t>Litmus Test Question </a:t>
            </a:r>
            <a:r>
              <a:rPr lang="en-US" dirty="0" smtClean="0">
                <a:solidFill>
                  <a:srgbClr val="FFFF00"/>
                </a:solidFill>
                <a:latin typeface="Calibri" charset="0"/>
              </a:rPr>
              <a:t>Three</a:t>
            </a:r>
            <a:endParaRPr lang="en-US" dirty="0">
              <a:solidFill>
                <a:srgbClr val="FFFF00"/>
              </a:solidFill>
              <a:latin typeface="Calibri" charset="0"/>
            </a:endParaRPr>
          </a:p>
        </p:txBody>
      </p:sp>
      <p:sp>
        <p:nvSpPr>
          <p:cNvPr id="3" name="Content Placeholder 2"/>
          <p:cNvSpPr>
            <a:spLocks noGrp="1"/>
          </p:cNvSpPr>
          <p:nvPr>
            <p:ph idx="1"/>
          </p:nvPr>
        </p:nvSpPr>
        <p:spPr/>
        <p:txBody>
          <a:bodyPr rtlCol="0">
            <a:normAutofit/>
          </a:bodyPr>
          <a:lstStyle/>
          <a:p>
            <a:pPr eaLnBrk="1" fontAlgn="auto" hangingPunct="1">
              <a:spcAft>
                <a:spcPts val="0"/>
              </a:spcAft>
              <a:defRPr/>
            </a:pPr>
            <a:r>
              <a:rPr lang="en-US" sz="4000" i="1" dirty="0"/>
              <a:t>Is the design of your study “experimental?”</a:t>
            </a:r>
          </a:p>
          <a:p>
            <a:pPr marL="0" indent="0" eaLnBrk="1" fontAlgn="auto" hangingPunct="1">
              <a:spcAft>
                <a:spcPts val="0"/>
              </a:spcAft>
              <a:buFont typeface="Arial" pitchFamily="34" charset="0"/>
              <a:buNone/>
              <a:defRPr/>
            </a:pPr>
            <a:endParaRPr lang="en-US" sz="4000" i="1" dirty="0">
              <a:ea typeface="+mn-ea"/>
              <a:cs typeface="+mn-cs"/>
            </a:endParaRPr>
          </a:p>
        </p:txBody>
      </p:sp>
      <p:pic>
        <p:nvPicPr>
          <p:cNvPr id="4096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76825" y="2636838"/>
            <a:ext cx="3251200" cy="3898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6177143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pPr eaLnBrk="1" hangingPunct="1"/>
            <a:endParaRPr lang="en-US">
              <a:latin typeface="Calibri" charset="0"/>
            </a:endParaRP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US" dirty="0"/>
              <a:t>When </a:t>
            </a:r>
            <a:r>
              <a:rPr lang="en-US" dirty="0" smtClean="0"/>
              <a:t>educators </a:t>
            </a:r>
            <a:r>
              <a:rPr lang="en-US" dirty="0"/>
              <a:t>hear the word “research,” one image that is often conjured in </a:t>
            </a:r>
            <a:r>
              <a:rPr lang="en-US" dirty="0" smtClean="0"/>
              <a:t>their minds </a:t>
            </a:r>
            <a:r>
              <a:rPr lang="en-US" dirty="0"/>
              <a:t>is that of a scientist in a lab </a:t>
            </a:r>
            <a:r>
              <a:rPr lang="en-US" dirty="0" smtClean="0"/>
              <a:t>coat, formulating hypotheses and setting up comparison groups – one to receive a “treatment,” and one to remain “the control.” </a:t>
            </a:r>
            <a:endParaRPr lang="en-US" dirty="0"/>
          </a:p>
          <a:p>
            <a:pPr eaLnBrk="1" fontAlgn="auto" hangingPunct="1">
              <a:spcAft>
                <a:spcPts val="0"/>
              </a:spcAft>
              <a:buFont typeface="Arial" pitchFamily="34" charset="0"/>
              <a:buChar char="•"/>
              <a:defRPr/>
            </a:pPr>
            <a:endParaRPr lang="en-US" dirty="0">
              <a:ea typeface="+mn-ea"/>
              <a:cs typeface="+mn-cs"/>
            </a:endParaRPr>
          </a:p>
          <a:p>
            <a:pPr eaLnBrk="1" fontAlgn="auto" hangingPunct="1">
              <a:spcAft>
                <a:spcPts val="0"/>
              </a:spcAft>
              <a:buFont typeface="Arial" pitchFamily="34" charset="0"/>
              <a:buChar char="•"/>
              <a:defRPr/>
            </a:pPr>
            <a:endParaRPr lang="en-US" dirty="0">
              <a:ea typeface="+mn-ea"/>
              <a:cs typeface="+mn-cs"/>
            </a:endParaRPr>
          </a:p>
        </p:txBody>
      </p:sp>
    </p:spTree>
    <p:extLst>
      <p:ext uri="{BB962C8B-B14F-4D97-AF65-F5344CB8AC3E}">
        <p14:creationId xmlns:p14="http://schemas.microsoft.com/office/powerpoint/2010/main" val="28658159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pPr eaLnBrk="1" hangingPunct="1"/>
            <a:endParaRPr lang="en-US">
              <a:latin typeface="Calibri" charset="0"/>
            </a:endParaRP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US" dirty="0"/>
              <a:t>Because the word “research” carries so much baggage with it, it is not uncommon for first time </a:t>
            </a:r>
            <a:r>
              <a:rPr lang="en-US" dirty="0" smtClean="0"/>
              <a:t>action </a:t>
            </a:r>
            <a:r>
              <a:rPr lang="en-US" dirty="0"/>
              <a:t>researchers to be drawn to traditional experimental study designs in the early stages of developing a plan for their research, </a:t>
            </a:r>
            <a:r>
              <a:rPr lang="en-US" dirty="0" smtClean="0"/>
              <a:t>and think their research plans need to include a “control” and “experimental” group component.</a:t>
            </a:r>
            <a:endParaRPr lang="en-US" dirty="0">
              <a:ea typeface="+mn-ea"/>
              <a:cs typeface="+mn-cs"/>
            </a:endParaRPr>
          </a:p>
        </p:txBody>
      </p:sp>
    </p:spTree>
    <p:extLst>
      <p:ext uri="{BB962C8B-B14F-4D97-AF65-F5344CB8AC3E}">
        <p14:creationId xmlns:p14="http://schemas.microsoft.com/office/powerpoint/2010/main" val="14790664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pPr eaLnBrk="1" hangingPunct="1"/>
            <a:endParaRPr lang="en-US">
              <a:latin typeface="Calibri" charset="0"/>
            </a:endParaRPr>
          </a:p>
        </p:txBody>
      </p:sp>
      <p:sp>
        <p:nvSpPr>
          <p:cNvPr id="44034" name="Content Placeholder 2"/>
          <p:cNvSpPr>
            <a:spLocks noGrp="1"/>
          </p:cNvSpPr>
          <p:nvPr>
            <p:ph idx="1"/>
          </p:nvPr>
        </p:nvSpPr>
        <p:spPr>
          <a:xfrm>
            <a:off x="503238" y="925875"/>
            <a:ext cx="8229600" cy="5389064"/>
          </a:xfrm>
        </p:spPr>
        <p:txBody>
          <a:bodyPr>
            <a:normAutofit lnSpcReduction="10000"/>
          </a:bodyPr>
          <a:lstStyle/>
          <a:p>
            <a:pPr eaLnBrk="1" hangingPunct="1"/>
            <a:r>
              <a:rPr lang="en-US" sz="2800" dirty="0">
                <a:latin typeface="Calibri" charset="0"/>
              </a:rPr>
              <a:t>Yet, rarely does it make sense for an action research study to take an experimental form, </a:t>
            </a:r>
            <a:r>
              <a:rPr lang="en-US" sz="2800" dirty="0" smtClean="0">
                <a:latin typeface="Calibri" charset="0"/>
              </a:rPr>
              <a:t>as </a:t>
            </a:r>
            <a:r>
              <a:rPr lang="en-US" sz="2800" dirty="0">
                <a:latin typeface="Calibri" charset="0"/>
              </a:rPr>
              <a:t>action research is generally about capturing the natural actions that occur in the busy, real world </a:t>
            </a:r>
            <a:r>
              <a:rPr lang="en-US" sz="2800" dirty="0" smtClean="0">
                <a:latin typeface="Calibri" charset="0"/>
              </a:rPr>
              <a:t>of your school.</a:t>
            </a:r>
            <a:endParaRPr lang="en-US" sz="2800" dirty="0">
              <a:latin typeface="Calibri" charset="0"/>
            </a:endParaRPr>
          </a:p>
          <a:p>
            <a:pPr eaLnBrk="1" hangingPunct="1"/>
            <a:endParaRPr lang="en-US" sz="2800" dirty="0">
              <a:latin typeface="Calibri" charset="0"/>
            </a:endParaRPr>
          </a:p>
          <a:p>
            <a:pPr eaLnBrk="1" hangingPunct="1"/>
            <a:r>
              <a:rPr lang="en-US" sz="2800" dirty="0">
                <a:latin typeface="Calibri" charset="0"/>
              </a:rPr>
              <a:t>In addition, by and large, a single </a:t>
            </a:r>
            <a:r>
              <a:rPr lang="en-US" sz="2800" dirty="0" smtClean="0">
                <a:latin typeface="Calibri" charset="0"/>
              </a:rPr>
              <a:t>principal’s school usually </a:t>
            </a:r>
            <a:r>
              <a:rPr lang="en-US" sz="2800" dirty="0">
                <a:latin typeface="Calibri" charset="0"/>
              </a:rPr>
              <a:t>is not a ripe place to design an experimental study since the sample size utilized in the study generally would not be adequate to indicate any statistical differences, and any one treatment variable would almost be impossible to isolate from intervening variables.  </a:t>
            </a:r>
          </a:p>
        </p:txBody>
      </p:sp>
    </p:spTree>
    <p:extLst>
      <p:ext uri="{BB962C8B-B14F-4D97-AF65-F5344CB8AC3E}">
        <p14:creationId xmlns:p14="http://schemas.microsoft.com/office/powerpoint/2010/main" val="30593435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solidFill>
                  <a:srgbClr val="FFFF00"/>
                </a:solidFill>
                <a:latin typeface="Arial" charset="0"/>
              </a:rPr>
              <a:t>Welcome to </a:t>
            </a:r>
            <a:r>
              <a:rPr lang="en-US" dirty="0" smtClean="0">
                <a:solidFill>
                  <a:srgbClr val="FFFF00"/>
                </a:solidFill>
                <a:latin typeface="Arial" charset="0"/>
              </a:rPr>
              <a:t>the </a:t>
            </a:r>
            <a:br>
              <a:rPr lang="en-US" dirty="0" smtClean="0">
                <a:solidFill>
                  <a:srgbClr val="FFFF00"/>
                </a:solidFill>
                <a:latin typeface="Arial" charset="0"/>
              </a:rPr>
            </a:br>
            <a:r>
              <a:rPr lang="en-US" dirty="0" smtClean="0">
                <a:solidFill>
                  <a:srgbClr val="FFFF00"/>
                </a:solidFill>
                <a:latin typeface="Arial" charset="0"/>
              </a:rPr>
              <a:t>Inquiry Brief Litmus Test!</a:t>
            </a:r>
            <a:endParaRPr lang="en-US" dirty="0">
              <a:solidFill>
                <a:srgbClr val="FFFF00"/>
              </a:solidFill>
              <a:latin typeface="Arial" charset="0"/>
            </a:endParaRPr>
          </a:p>
        </p:txBody>
      </p:sp>
      <p:sp>
        <p:nvSpPr>
          <p:cNvPr id="17410" name="Content Placeholder 2"/>
          <p:cNvSpPr>
            <a:spLocks noGrp="1"/>
          </p:cNvSpPr>
          <p:nvPr>
            <p:ph idx="1"/>
          </p:nvPr>
        </p:nvSpPr>
        <p:spPr>
          <a:xfrm>
            <a:off x="457200" y="1600200"/>
            <a:ext cx="8229600" cy="4960938"/>
          </a:xfrm>
        </p:spPr>
        <p:txBody>
          <a:bodyPr/>
          <a:lstStyle/>
          <a:p>
            <a:pPr>
              <a:defRPr/>
            </a:pPr>
            <a:r>
              <a:rPr lang="en-US" sz="2800" dirty="0"/>
              <a:t>Engagement in </a:t>
            </a:r>
            <a:r>
              <a:rPr lang="en-US" sz="2800" dirty="0" smtClean="0"/>
              <a:t>action research </a:t>
            </a:r>
            <a:r>
              <a:rPr lang="en-US" sz="2800" dirty="0"/>
              <a:t>(also known as </a:t>
            </a:r>
            <a:r>
              <a:rPr lang="en-US" sz="2800" dirty="0" smtClean="0"/>
              <a:t>inquiry) </a:t>
            </a:r>
            <a:r>
              <a:rPr lang="en-US" sz="2800" dirty="0"/>
              <a:t>is an exciting </a:t>
            </a:r>
            <a:r>
              <a:rPr lang="en-US" sz="2800" dirty="0" smtClean="0"/>
              <a:t>component of IPLI.</a:t>
            </a:r>
          </a:p>
          <a:p>
            <a:pPr marL="0" indent="0" eaLnBrk="1" hangingPunct="1">
              <a:buFont typeface="Arial" charset="0"/>
              <a:buNone/>
              <a:defRPr/>
            </a:pPr>
            <a:r>
              <a:rPr lang="en-US" sz="2800" dirty="0" smtClean="0"/>
              <a:t>  </a:t>
            </a:r>
          </a:p>
          <a:p>
            <a:pPr eaLnBrk="1" hangingPunct="1">
              <a:defRPr/>
            </a:pPr>
            <a:r>
              <a:rPr lang="en-US" sz="2800" dirty="0" smtClean="0"/>
              <a:t>Action Research is systematic, intentional study by principals of their own practice. </a:t>
            </a:r>
          </a:p>
          <a:p>
            <a:pPr marL="0" indent="0" eaLnBrk="1" hangingPunct="1">
              <a:buFont typeface="Arial" charset="0"/>
              <a:buNone/>
              <a:defRPr/>
            </a:pPr>
            <a:r>
              <a:rPr lang="en-US" sz="2800" dirty="0" smtClean="0"/>
              <a:t> </a:t>
            </a:r>
          </a:p>
          <a:p>
            <a:pPr>
              <a:defRPr/>
            </a:pPr>
            <a:r>
              <a:rPr lang="en-US" sz="2800" dirty="0"/>
              <a:t>The process begins with the articulation of a wondering, a burning question that you, an </a:t>
            </a:r>
            <a:r>
              <a:rPr lang="en-US" sz="2800" dirty="0" smtClean="0"/>
              <a:t>IPLI administrator, </a:t>
            </a:r>
            <a:r>
              <a:rPr lang="en-US" sz="2800" dirty="0"/>
              <a:t>have about  your practice.  </a:t>
            </a:r>
          </a:p>
        </p:txBody>
      </p:sp>
    </p:spTree>
    <p:extLst>
      <p:ext uri="{BB962C8B-B14F-4D97-AF65-F5344CB8AC3E}">
        <p14:creationId xmlns:p14="http://schemas.microsoft.com/office/powerpoint/2010/main" val="32433769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endParaRPr lang="en-US">
              <a:latin typeface="Calibri" charset="0"/>
            </a:endParaRPr>
          </a:p>
        </p:txBody>
      </p:sp>
      <p:sp>
        <p:nvSpPr>
          <p:cNvPr id="45058" name="Content Placeholder 2"/>
          <p:cNvSpPr>
            <a:spLocks noGrp="1"/>
          </p:cNvSpPr>
          <p:nvPr>
            <p:ph idx="1"/>
          </p:nvPr>
        </p:nvSpPr>
        <p:spPr/>
        <p:txBody>
          <a:bodyPr/>
          <a:lstStyle/>
          <a:p>
            <a:pPr eaLnBrk="1" hangingPunct="1"/>
            <a:r>
              <a:rPr lang="en-US" dirty="0">
                <a:latin typeface="Calibri" charset="0"/>
              </a:rPr>
              <a:t>Finally, one would need to question the ethics of providing a potentially beneficial “treatment” to some </a:t>
            </a:r>
            <a:r>
              <a:rPr lang="en-US" dirty="0" smtClean="0">
                <a:latin typeface="Calibri" charset="0"/>
              </a:rPr>
              <a:t>but </a:t>
            </a:r>
            <a:r>
              <a:rPr lang="en-US" dirty="0">
                <a:latin typeface="Calibri" charset="0"/>
              </a:rPr>
              <a:t>not to all.  </a:t>
            </a:r>
          </a:p>
          <a:p>
            <a:pPr eaLnBrk="1" hangingPunct="1"/>
            <a:endParaRPr lang="en-US" dirty="0">
              <a:latin typeface="Calibri" charset="0"/>
            </a:endParaRPr>
          </a:p>
        </p:txBody>
      </p:sp>
    </p:spTree>
    <p:extLst>
      <p:ext uri="{BB962C8B-B14F-4D97-AF65-F5344CB8AC3E}">
        <p14:creationId xmlns:p14="http://schemas.microsoft.com/office/powerpoint/2010/main" val="9276508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pPr eaLnBrk="1" hangingPunct="1"/>
            <a:endParaRPr lang="en-US">
              <a:latin typeface="Calibri" charset="0"/>
            </a:endParaRPr>
          </a:p>
        </p:txBody>
      </p:sp>
      <p:sp>
        <p:nvSpPr>
          <p:cNvPr id="3" name="Content Placeholder 2"/>
          <p:cNvSpPr>
            <a:spLocks noGrp="1"/>
          </p:cNvSpPr>
          <p:nvPr>
            <p:ph idx="1"/>
          </p:nvPr>
        </p:nvSpPr>
        <p:spPr>
          <a:xfrm>
            <a:off x="414338" y="2087750"/>
            <a:ext cx="8229600" cy="4525962"/>
          </a:xfrm>
        </p:spPr>
        <p:txBody>
          <a:bodyPr rtlCol="0">
            <a:normAutofit lnSpcReduction="10000"/>
          </a:bodyPr>
          <a:lstStyle/>
          <a:p>
            <a:pPr eaLnBrk="1" fontAlgn="auto" hangingPunct="1">
              <a:spcAft>
                <a:spcPts val="0"/>
              </a:spcAft>
              <a:buFont typeface="Arial" pitchFamily="34" charset="0"/>
              <a:buChar char="•"/>
              <a:defRPr/>
            </a:pPr>
            <a:r>
              <a:rPr lang="en-US" i="1" dirty="0">
                <a:solidFill>
                  <a:srgbClr val="FF0000"/>
                </a:solidFill>
                <a:ea typeface="+mn-ea"/>
                <a:cs typeface="+mn-cs"/>
              </a:rPr>
              <a:t>Before continuing with the litmus test</a:t>
            </a:r>
            <a:r>
              <a:rPr lang="en-US" dirty="0">
                <a:solidFill>
                  <a:srgbClr val="FF0000"/>
                </a:solidFill>
                <a:ea typeface="+mn-ea"/>
                <a:cs typeface="+mn-cs"/>
              </a:rPr>
              <a:t>, </a:t>
            </a:r>
            <a:r>
              <a:rPr lang="en-US" dirty="0" smtClean="0">
                <a:ea typeface="+mn-ea"/>
                <a:cs typeface="+mn-cs"/>
              </a:rPr>
              <a:t>look carefully at your inquiry brief.  </a:t>
            </a:r>
          </a:p>
          <a:p>
            <a:pPr marL="0" indent="0" eaLnBrk="1" fontAlgn="auto" hangingPunct="1">
              <a:spcAft>
                <a:spcPts val="0"/>
              </a:spcAft>
              <a:buFont typeface="Arial" pitchFamily="34" charset="0"/>
              <a:buNone/>
              <a:defRPr/>
            </a:pPr>
            <a:endParaRPr lang="en-US" dirty="0">
              <a:ea typeface="+mn-ea"/>
              <a:cs typeface="+mn-cs"/>
            </a:endParaRPr>
          </a:p>
          <a:p>
            <a:pPr eaLnBrk="1" fontAlgn="auto" hangingPunct="1">
              <a:spcAft>
                <a:spcPts val="0"/>
              </a:spcAft>
              <a:buFont typeface="Arial" pitchFamily="34" charset="0"/>
              <a:buChar char="•"/>
              <a:defRPr/>
            </a:pPr>
            <a:r>
              <a:rPr lang="en-US" dirty="0" smtClean="0">
                <a:ea typeface="+mn-ea"/>
                <a:cs typeface="+mn-cs"/>
              </a:rPr>
              <a:t>Is your study designed with a “comparison” and “control” group?</a:t>
            </a:r>
          </a:p>
          <a:p>
            <a:pPr eaLnBrk="1" fontAlgn="auto" hangingPunct="1">
              <a:spcAft>
                <a:spcPts val="0"/>
              </a:spcAft>
              <a:buFont typeface="Arial" pitchFamily="34" charset="0"/>
              <a:buChar char="•"/>
              <a:defRPr/>
            </a:pPr>
            <a:endParaRPr lang="en-US" i="1" dirty="0" smtClean="0">
              <a:ea typeface="+mn-ea"/>
              <a:cs typeface="+mn-cs"/>
            </a:endParaRPr>
          </a:p>
          <a:p>
            <a:pPr eaLnBrk="1" fontAlgn="auto" hangingPunct="1">
              <a:spcAft>
                <a:spcPts val="0"/>
              </a:spcAft>
              <a:buFont typeface="Arial" pitchFamily="34" charset="0"/>
              <a:buChar char="•"/>
              <a:defRPr/>
            </a:pPr>
            <a:r>
              <a:rPr lang="en-US" dirty="0" smtClean="0">
                <a:ea typeface="+mn-ea"/>
                <a:cs typeface="+mn-cs"/>
              </a:rPr>
              <a:t>If </a:t>
            </a:r>
            <a:r>
              <a:rPr lang="en-US" dirty="0">
                <a:ea typeface="+mn-ea"/>
                <a:cs typeface="+mn-cs"/>
              </a:rPr>
              <a:t>so, try reframing </a:t>
            </a:r>
            <a:r>
              <a:rPr lang="en-US" dirty="0" smtClean="0">
                <a:ea typeface="+mn-ea"/>
                <a:cs typeface="+mn-cs"/>
              </a:rPr>
              <a:t>the study design to capture natural actions that are occurring in the busy, real world </a:t>
            </a:r>
            <a:r>
              <a:rPr lang="en-US" dirty="0" smtClean="0"/>
              <a:t>of your school</a:t>
            </a:r>
            <a:r>
              <a:rPr lang="en-US" dirty="0" smtClean="0">
                <a:ea typeface="+mn-ea"/>
                <a:cs typeface="+mn-cs"/>
              </a:rPr>
              <a:t>. </a:t>
            </a:r>
            <a:endParaRPr lang="en-US" dirty="0">
              <a:ea typeface="+mn-ea"/>
              <a:cs typeface="+mn-cs"/>
            </a:endParaRPr>
          </a:p>
          <a:p>
            <a:pPr eaLnBrk="1" fontAlgn="auto" hangingPunct="1">
              <a:spcAft>
                <a:spcPts val="0"/>
              </a:spcAft>
              <a:buFont typeface="Arial" pitchFamily="34" charset="0"/>
              <a:buChar char="•"/>
              <a:defRPr/>
            </a:pPr>
            <a:endParaRPr lang="en-US" dirty="0">
              <a:ea typeface="+mn-ea"/>
              <a:cs typeface="+mn-cs"/>
            </a:endParaRPr>
          </a:p>
        </p:txBody>
      </p:sp>
      <p:pic>
        <p:nvPicPr>
          <p:cNvPr id="4608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35375" y="333375"/>
            <a:ext cx="1549400" cy="154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08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94306" y="6074429"/>
            <a:ext cx="585787" cy="585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422257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pPr eaLnBrk="1" hangingPunct="1"/>
            <a:r>
              <a:rPr lang="en-US" dirty="0">
                <a:solidFill>
                  <a:srgbClr val="FFFF00"/>
                </a:solidFill>
                <a:latin typeface="Calibri" charset="0"/>
              </a:rPr>
              <a:t>Litmus Test Question </a:t>
            </a:r>
            <a:r>
              <a:rPr lang="en-US" dirty="0" smtClean="0">
                <a:solidFill>
                  <a:srgbClr val="FFFF00"/>
                </a:solidFill>
                <a:latin typeface="Calibri" charset="0"/>
              </a:rPr>
              <a:t>Four</a:t>
            </a:r>
            <a:endParaRPr lang="en-US" dirty="0">
              <a:solidFill>
                <a:srgbClr val="FFFF00"/>
              </a:solidFill>
              <a:latin typeface="Calibri" charset="0"/>
            </a:endParaRPr>
          </a:p>
        </p:txBody>
      </p:sp>
      <p:sp>
        <p:nvSpPr>
          <p:cNvPr id="47106" name="Content Placeholder 2"/>
          <p:cNvSpPr>
            <a:spLocks noGrp="1"/>
          </p:cNvSpPr>
          <p:nvPr>
            <p:ph idx="1"/>
          </p:nvPr>
        </p:nvSpPr>
        <p:spPr/>
        <p:txBody>
          <a:bodyPr/>
          <a:lstStyle/>
          <a:p>
            <a:pPr eaLnBrk="1" hangingPunct="1"/>
            <a:r>
              <a:rPr lang="en-US" sz="4000" i="1">
                <a:latin typeface="Calibri" charset="0"/>
              </a:rPr>
              <a:t>Is the inquiry plan doable?</a:t>
            </a:r>
          </a:p>
        </p:txBody>
      </p:sp>
      <p:pic>
        <p:nvPicPr>
          <p:cNvPr id="4710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32475" y="2457450"/>
            <a:ext cx="2952750" cy="3959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6587099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pPr eaLnBrk="1" hangingPunct="1"/>
            <a:endParaRPr lang="en-US">
              <a:latin typeface="Calibri" charset="0"/>
            </a:endParaRPr>
          </a:p>
        </p:txBody>
      </p:sp>
      <p:sp>
        <p:nvSpPr>
          <p:cNvPr id="3" name="Content Placeholder 2"/>
          <p:cNvSpPr>
            <a:spLocks noGrp="1"/>
          </p:cNvSpPr>
          <p:nvPr>
            <p:ph idx="1"/>
          </p:nvPr>
        </p:nvSpPr>
        <p:spPr>
          <a:xfrm>
            <a:off x="457200" y="908050"/>
            <a:ext cx="8229600" cy="5218113"/>
          </a:xfrm>
        </p:spPr>
        <p:txBody>
          <a:bodyPr rtlCol="0">
            <a:normAutofit fontScale="85000" lnSpcReduction="10000"/>
          </a:bodyPr>
          <a:lstStyle/>
          <a:p>
            <a:pPr eaLnBrk="1" hangingPunct="1">
              <a:defRPr/>
            </a:pPr>
            <a:r>
              <a:rPr lang="en-US" dirty="0"/>
              <a:t>The </a:t>
            </a:r>
            <a:r>
              <a:rPr lang="en-US" dirty="0" smtClean="0"/>
              <a:t>action research </a:t>
            </a:r>
            <a:r>
              <a:rPr lang="en-US" dirty="0"/>
              <a:t>process is definitely one that causes energy and excitement for many </a:t>
            </a:r>
            <a:r>
              <a:rPr lang="en-US" dirty="0" smtClean="0"/>
              <a:t>educators </a:t>
            </a:r>
            <a:r>
              <a:rPr lang="en-US" dirty="0"/>
              <a:t>when they are given the opportunity to take charge of their own professional learning, sometimes for the first time </a:t>
            </a:r>
            <a:r>
              <a:rPr lang="en-US" dirty="0" smtClean="0"/>
              <a:t>since they entered </a:t>
            </a:r>
            <a:r>
              <a:rPr lang="en-US" dirty="0" err="1" smtClean="0"/>
              <a:t>adminstration</a:t>
            </a:r>
            <a:r>
              <a:rPr lang="en-US" dirty="0" smtClean="0"/>
              <a:t>! </a:t>
            </a:r>
          </a:p>
          <a:p>
            <a:pPr eaLnBrk="1" hangingPunct="1">
              <a:defRPr/>
            </a:pPr>
            <a:endParaRPr lang="en-US" dirty="0"/>
          </a:p>
          <a:p>
            <a:pPr eaLnBrk="1" hangingPunct="1">
              <a:defRPr/>
            </a:pPr>
            <a:r>
              <a:rPr lang="en-US" dirty="0"/>
              <a:t>This energy and excitement can sometimes lead to </a:t>
            </a:r>
            <a:r>
              <a:rPr lang="en-US" dirty="0" smtClean="0"/>
              <a:t>“Action Research </a:t>
            </a:r>
            <a:r>
              <a:rPr lang="en-US" dirty="0"/>
              <a:t>Overboard Syndrome.”  </a:t>
            </a:r>
            <a:r>
              <a:rPr lang="en-US" dirty="0" smtClean="0"/>
              <a:t>AR </a:t>
            </a:r>
            <a:r>
              <a:rPr lang="en-US" dirty="0"/>
              <a:t>Overboard Syndrome occurs when </a:t>
            </a:r>
            <a:r>
              <a:rPr lang="en-US" dirty="0" smtClean="0"/>
              <a:t>an IPLI administrator gets </a:t>
            </a:r>
            <a:r>
              <a:rPr lang="en-US" dirty="0"/>
              <a:t>so caught up in the possibilities when planning her research that the </a:t>
            </a:r>
            <a:r>
              <a:rPr lang="en-US" dirty="0" smtClean="0"/>
              <a:t>action research </a:t>
            </a:r>
            <a:r>
              <a:rPr lang="en-US" dirty="0"/>
              <a:t>plan ends up resembling a plan for a doctoral dissertation or even an entire book!</a:t>
            </a:r>
          </a:p>
          <a:p>
            <a:pPr eaLnBrk="1" fontAlgn="auto" hangingPunct="1">
              <a:spcAft>
                <a:spcPts val="0"/>
              </a:spcAft>
              <a:buFont typeface="Arial" pitchFamily="34" charset="0"/>
              <a:buChar char="•"/>
              <a:defRPr/>
            </a:pPr>
            <a:endParaRPr lang="en-US" dirty="0">
              <a:ea typeface="+mn-ea"/>
              <a:cs typeface="+mn-cs"/>
            </a:endParaRPr>
          </a:p>
        </p:txBody>
      </p:sp>
    </p:spTree>
    <p:extLst>
      <p:ext uri="{BB962C8B-B14F-4D97-AF65-F5344CB8AC3E}">
        <p14:creationId xmlns:p14="http://schemas.microsoft.com/office/powerpoint/2010/main" val="36728635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endParaRPr lang="en-US">
              <a:latin typeface="Calibri" charset="0"/>
            </a:endParaRPr>
          </a:p>
        </p:txBody>
      </p:sp>
      <p:sp>
        <p:nvSpPr>
          <p:cNvPr id="3" name="Content Placeholder 2"/>
          <p:cNvSpPr>
            <a:spLocks noGrp="1"/>
          </p:cNvSpPr>
          <p:nvPr>
            <p:ph idx="1"/>
          </p:nvPr>
        </p:nvSpPr>
        <p:spPr>
          <a:xfrm>
            <a:off x="457200" y="873125"/>
            <a:ext cx="8229600" cy="5253038"/>
          </a:xfrm>
        </p:spPr>
        <p:txBody>
          <a:bodyPr rtlCol="0">
            <a:normAutofit fontScale="85000" lnSpcReduction="20000"/>
          </a:bodyPr>
          <a:lstStyle/>
          <a:p>
            <a:pPr eaLnBrk="1" fontAlgn="auto" hangingPunct="1">
              <a:spcAft>
                <a:spcPts val="0"/>
              </a:spcAft>
              <a:buFont typeface="Arial" pitchFamily="34" charset="0"/>
              <a:buChar char="•"/>
              <a:defRPr/>
            </a:pPr>
            <a:r>
              <a:rPr lang="en-US" dirty="0" smtClean="0"/>
              <a:t>Action researchers know </a:t>
            </a:r>
            <a:r>
              <a:rPr lang="en-US" dirty="0"/>
              <a:t>that a certain amount of realism is an important ingredient to planning an inquiry.  </a:t>
            </a:r>
            <a:endParaRPr lang="en-US" dirty="0" smtClean="0"/>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r>
              <a:rPr lang="en-US" dirty="0" smtClean="0"/>
              <a:t>Furthermore</a:t>
            </a:r>
            <a:r>
              <a:rPr lang="en-US" dirty="0"/>
              <a:t>, </a:t>
            </a:r>
            <a:r>
              <a:rPr lang="en-US" dirty="0" smtClean="0"/>
              <a:t>action </a:t>
            </a:r>
            <a:r>
              <a:rPr lang="en-US" dirty="0"/>
              <a:t>researchers have the potential to make real and lasting impact </a:t>
            </a:r>
            <a:r>
              <a:rPr lang="en-US" dirty="0" smtClean="0"/>
              <a:t>in their schools only </a:t>
            </a:r>
            <a:r>
              <a:rPr lang="en-US" dirty="0"/>
              <a:t>when engagement in inquiry becomes a part of </a:t>
            </a:r>
            <a:r>
              <a:rPr lang="en-US" dirty="0" smtClean="0"/>
              <a:t>administrative </a:t>
            </a:r>
            <a:r>
              <a:rPr lang="en-US" dirty="0"/>
              <a:t>practice, rather than exist apart from it.  </a:t>
            </a:r>
            <a:endParaRPr lang="en-US" dirty="0" smtClean="0"/>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r>
              <a:rPr lang="en-US" dirty="0" smtClean="0"/>
              <a:t>Hence</a:t>
            </a:r>
            <a:r>
              <a:rPr lang="en-US" dirty="0"/>
              <a:t>, a plan for </a:t>
            </a:r>
            <a:r>
              <a:rPr lang="en-US" dirty="0" smtClean="0"/>
              <a:t>action research </a:t>
            </a:r>
            <a:r>
              <a:rPr lang="en-US" dirty="0"/>
              <a:t>must be doable and include the collection of </a:t>
            </a:r>
            <a:r>
              <a:rPr lang="en-US" i="1" dirty="0">
                <a:solidFill>
                  <a:schemeClr val="bg2">
                    <a:lumMod val="20000"/>
                    <a:lumOff val="80000"/>
                  </a:schemeClr>
                </a:solidFill>
              </a:rPr>
              <a:t>reasonable</a:t>
            </a:r>
            <a:r>
              <a:rPr lang="en-US" dirty="0">
                <a:solidFill>
                  <a:schemeClr val="bg2">
                    <a:lumMod val="20000"/>
                    <a:lumOff val="80000"/>
                  </a:schemeClr>
                </a:solidFill>
              </a:rPr>
              <a:t> </a:t>
            </a:r>
            <a:r>
              <a:rPr lang="en-US" dirty="0"/>
              <a:t>amounts and </a:t>
            </a:r>
            <a:r>
              <a:rPr lang="en-US" i="1" dirty="0">
                <a:solidFill>
                  <a:srgbClr val="C6D9F1"/>
                </a:solidFill>
              </a:rPr>
              <a:t>reasonable</a:t>
            </a:r>
            <a:r>
              <a:rPr lang="en-US" i="1" dirty="0"/>
              <a:t> </a:t>
            </a:r>
            <a:r>
              <a:rPr lang="en-US" dirty="0"/>
              <a:t>types of data.  Whenever possible, data collection strategies should emerge from what is a natural part of </a:t>
            </a:r>
            <a:r>
              <a:rPr lang="en-US" dirty="0" smtClean="0"/>
              <a:t>your work as a principal.  </a:t>
            </a:r>
            <a:endParaRPr lang="en-US" dirty="0"/>
          </a:p>
          <a:p>
            <a:pPr eaLnBrk="1" fontAlgn="auto" hangingPunct="1">
              <a:spcAft>
                <a:spcPts val="0"/>
              </a:spcAft>
              <a:buFont typeface="Arial" pitchFamily="34" charset="0"/>
              <a:buChar char="•"/>
              <a:defRPr/>
            </a:pPr>
            <a:endParaRPr lang="en-US" dirty="0">
              <a:ea typeface="+mn-ea"/>
              <a:cs typeface="+mn-cs"/>
            </a:endParaRPr>
          </a:p>
        </p:txBody>
      </p:sp>
    </p:spTree>
    <p:extLst>
      <p:ext uri="{BB962C8B-B14F-4D97-AF65-F5344CB8AC3E}">
        <p14:creationId xmlns:p14="http://schemas.microsoft.com/office/powerpoint/2010/main" val="32773019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hangingPunct="1"/>
            <a:endParaRPr lang="en-US">
              <a:latin typeface="Calibri" charset="0"/>
            </a:endParaRPr>
          </a:p>
        </p:txBody>
      </p:sp>
      <p:sp>
        <p:nvSpPr>
          <p:cNvPr id="3" name="Content Placeholder 2"/>
          <p:cNvSpPr>
            <a:spLocks noGrp="1"/>
          </p:cNvSpPr>
          <p:nvPr>
            <p:ph idx="1"/>
          </p:nvPr>
        </p:nvSpPr>
        <p:spPr>
          <a:xfrm>
            <a:off x="431800" y="2024063"/>
            <a:ext cx="8229600" cy="4525962"/>
          </a:xfrm>
        </p:spPr>
        <p:txBody>
          <a:bodyPr rtlCol="0">
            <a:normAutofit fontScale="77500" lnSpcReduction="20000"/>
          </a:bodyPr>
          <a:lstStyle/>
          <a:p>
            <a:pPr eaLnBrk="1" fontAlgn="auto" hangingPunct="1">
              <a:spcAft>
                <a:spcPts val="0"/>
              </a:spcAft>
              <a:buFont typeface="Arial" pitchFamily="34" charset="0"/>
              <a:buChar char="•"/>
              <a:defRPr/>
            </a:pPr>
            <a:r>
              <a:rPr lang="en-US" i="1" dirty="0">
                <a:solidFill>
                  <a:srgbClr val="FF0000"/>
                </a:solidFill>
                <a:ea typeface="+mn-ea"/>
                <a:cs typeface="+mn-cs"/>
              </a:rPr>
              <a:t>Before continuing with the litmus test</a:t>
            </a:r>
            <a:r>
              <a:rPr lang="en-US" dirty="0">
                <a:solidFill>
                  <a:srgbClr val="FF0000"/>
                </a:solidFill>
                <a:ea typeface="+mn-ea"/>
                <a:cs typeface="+mn-cs"/>
              </a:rPr>
              <a:t>, </a:t>
            </a:r>
            <a:r>
              <a:rPr lang="en-US" dirty="0" smtClean="0">
                <a:ea typeface="+mn-ea"/>
                <a:cs typeface="+mn-cs"/>
              </a:rPr>
              <a:t>look carefully at your inquiry brief.  </a:t>
            </a:r>
          </a:p>
          <a:p>
            <a:pPr marL="0" indent="0" eaLnBrk="1" fontAlgn="auto" hangingPunct="1">
              <a:spcAft>
                <a:spcPts val="0"/>
              </a:spcAft>
              <a:buFont typeface="Arial" pitchFamily="34" charset="0"/>
              <a:buNone/>
              <a:defRPr/>
            </a:pPr>
            <a:endParaRPr lang="en-US" dirty="0">
              <a:ea typeface="+mn-ea"/>
              <a:cs typeface="+mn-cs"/>
            </a:endParaRPr>
          </a:p>
          <a:p>
            <a:pPr eaLnBrk="1" fontAlgn="auto" hangingPunct="1">
              <a:spcAft>
                <a:spcPts val="0"/>
              </a:spcAft>
              <a:buFont typeface="Arial" pitchFamily="34" charset="0"/>
              <a:buChar char="•"/>
              <a:defRPr/>
            </a:pPr>
            <a:r>
              <a:rPr lang="en-US" i="1" dirty="0" smtClean="0">
                <a:ea typeface="+mn-ea"/>
                <a:cs typeface="+mn-cs"/>
              </a:rPr>
              <a:t>Is what you are planning </a:t>
            </a:r>
            <a:r>
              <a:rPr lang="en-US" i="1" dirty="0" smtClean="0">
                <a:solidFill>
                  <a:srgbClr val="C6D9F1"/>
                </a:solidFill>
                <a:ea typeface="+mn-ea"/>
                <a:cs typeface="+mn-cs"/>
              </a:rPr>
              <a:t>reasonable </a:t>
            </a:r>
            <a:r>
              <a:rPr lang="en-US" i="1" dirty="0" smtClean="0">
                <a:ea typeface="+mn-ea"/>
                <a:cs typeface="+mn-cs"/>
              </a:rPr>
              <a:t>to accomplish given all of the many responsibilities that are already a part of your </a:t>
            </a:r>
            <a:r>
              <a:rPr lang="en-US" i="1" dirty="0" smtClean="0"/>
              <a:t>work</a:t>
            </a:r>
            <a:r>
              <a:rPr lang="en-US" i="1" dirty="0" smtClean="0">
                <a:ea typeface="+mn-ea"/>
                <a:cs typeface="+mn-cs"/>
              </a:rPr>
              <a:t>?</a:t>
            </a:r>
          </a:p>
          <a:p>
            <a:pPr eaLnBrk="1" fontAlgn="auto" hangingPunct="1">
              <a:spcAft>
                <a:spcPts val="0"/>
              </a:spcAft>
              <a:buFont typeface="Arial" pitchFamily="34" charset="0"/>
              <a:buChar char="•"/>
              <a:defRPr/>
            </a:pPr>
            <a:endParaRPr lang="en-US" i="1" dirty="0" smtClean="0">
              <a:ea typeface="+mn-ea"/>
              <a:cs typeface="+mn-cs"/>
            </a:endParaRPr>
          </a:p>
          <a:p>
            <a:pPr eaLnBrk="1" fontAlgn="auto" hangingPunct="1">
              <a:spcAft>
                <a:spcPts val="0"/>
              </a:spcAft>
              <a:buFont typeface="Arial" pitchFamily="34" charset="0"/>
              <a:buChar char="•"/>
              <a:defRPr/>
            </a:pPr>
            <a:r>
              <a:rPr lang="en-US" dirty="0">
                <a:ea typeface="+mn-ea"/>
                <a:cs typeface="+mn-cs"/>
              </a:rPr>
              <a:t>If </a:t>
            </a:r>
            <a:r>
              <a:rPr lang="en-US" dirty="0" smtClean="0">
                <a:ea typeface="+mn-ea"/>
                <a:cs typeface="+mn-cs"/>
              </a:rPr>
              <a:t>not, work to downsize your inquiry and limit your inquiry goals and aspirations to something that is </a:t>
            </a:r>
            <a:r>
              <a:rPr lang="en-US" dirty="0" smtClean="0">
                <a:solidFill>
                  <a:srgbClr val="C6D9F1"/>
                </a:solidFill>
                <a:ea typeface="+mn-ea"/>
                <a:cs typeface="+mn-cs"/>
              </a:rPr>
              <a:t>reasonable</a:t>
            </a:r>
            <a:r>
              <a:rPr lang="en-US" dirty="0" smtClean="0">
                <a:ea typeface="+mn-ea"/>
                <a:cs typeface="+mn-cs"/>
              </a:rPr>
              <a:t> to accomplish. </a:t>
            </a:r>
          </a:p>
          <a:p>
            <a:pPr eaLnBrk="1" fontAlgn="auto" hangingPunct="1">
              <a:spcAft>
                <a:spcPts val="0"/>
              </a:spcAft>
              <a:buFont typeface="Arial" pitchFamily="34" charset="0"/>
              <a:buChar char="•"/>
              <a:defRPr/>
            </a:pPr>
            <a:endParaRPr lang="en-US" dirty="0">
              <a:ea typeface="+mn-ea"/>
              <a:cs typeface="+mn-cs"/>
            </a:endParaRPr>
          </a:p>
          <a:p>
            <a:pPr eaLnBrk="1" fontAlgn="auto" hangingPunct="1">
              <a:spcAft>
                <a:spcPts val="0"/>
              </a:spcAft>
              <a:buFont typeface="Arial" pitchFamily="34" charset="0"/>
              <a:buChar char="•"/>
              <a:defRPr/>
            </a:pPr>
            <a:r>
              <a:rPr lang="en-US" dirty="0" smtClean="0">
                <a:ea typeface="+mn-ea"/>
                <a:cs typeface="+mn-cs"/>
              </a:rPr>
              <a:t> Remember, inquiry is a cycle -- You don’t have to do everything in one pass through the cycle!  </a:t>
            </a:r>
            <a:endParaRPr lang="en-US" dirty="0">
              <a:ea typeface="+mn-ea"/>
              <a:cs typeface="+mn-cs"/>
            </a:endParaRPr>
          </a:p>
          <a:p>
            <a:pPr lvl="2" eaLnBrk="1" fontAlgn="auto" hangingPunct="1">
              <a:spcAft>
                <a:spcPts val="0"/>
              </a:spcAft>
              <a:buFont typeface="Arial" pitchFamily="34" charset="0"/>
              <a:buChar char="•"/>
              <a:defRPr/>
            </a:pPr>
            <a:endParaRPr lang="en-US" i="1" dirty="0" smtClean="0">
              <a:ea typeface="+mn-ea"/>
            </a:endParaRPr>
          </a:p>
        </p:txBody>
      </p:sp>
      <p:pic>
        <p:nvPicPr>
          <p:cNvPr id="5017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35375" y="333375"/>
            <a:ext cx="1549400" cy="154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0180"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80400" y="6092825"/>
            <a:ext cx="547688"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146525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pPr eaLnBrk="1" hangingPunct="1"/>
            <a:r>
              <a:rPr lang="en-US" dirty="0">
                <a:solidFill>
                  <a:srgbClr val="FFFF00"/>
                </a:solidFill>
                <a:latin typeface="Calibri" charset="0"/>
              </a:rPr>
              <a:t>Litmus Test Question </a:t>
            </a:r>
            <a:r>
              <a:rPr lang="en-US" dirty="0" smtClean="0">
                <a:solidFill>
                  <a:srgbClr val="FFFF00"/>
                </a:solidFill>
                <a:latin typeface="Calibri" charset="0"/>
              </a:rPr>
              <a:t>Five</a:t>
            </a:r>
            <a:endParaRPr lang="en-US" dirty="0">
              <a:solidFill>
                <a:srgbClr val="FFFF00"/>
              </a:solidFill>
              <a:latin typeface="Calibri" charset="0"/>
            </a:endParaRPr>
          </a:p>
        </p:txBody>
      </p:sp>
      <p:sp>
        <p:nvSpPr>
          <p:cNvPr id="52226" name="Content Placeholder 2"/>
          <p:cNvSpPr>
            <a:spLocks noGrp="1"/>
          </p:cNvSpPr>
          <p:nvPr>
            <p:ph idx="1"/>
          </p:nvPr>
        </p:nvSpPr>
        <p:spPr/>
        <p:txBody>
          <a:bodyPr/>
          <a:lstStyle/>
          <a:p>
            <a:pPr eaLnBrk="1" hangingPunct="1"/>
            <a:r>
              <a:rPr lang="en-US" sz="3600" i="1">
                <a:latin typeface="Calibri" charset="0"/>
              </a:rPr>
              <a:t>Have you considered the possibilities of detours to your inquiry plan and built into your plan the flexibility necessary to take detours, if necessary, along the way?  </a:t>
            </a:r>
          </a:p>
          <a:p>
            <a:pPr eaLnBrk="1" hangingPunct="1"/>
            <a:endParaRPr lang="en-US" sz="4000" i="1">
              <a:latin typeface="Calibri" charset="0"/>
            </a:endParaRPr>
          </a:p>
        </p:txBody>
      </p:sp>
      <p:pic>
        <p:nvPicPr>
          <p:cNvPr id="5222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03463" y="4149725"/>
            <a:ext cx="4284662" cy="2374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7694045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pPr eaLnBrk="1" hangingPunct="1"/>
            <a:endParaRPr lang="en-US">
              <a:latin typeface="Calibri" charset="0"/>
            </a:endParaRP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US" dirty="0"/>
              <a:t>Keep in mind that although you have utilized the first </a:t>
            </a:r>
            <a:r>
              <a:rPr lang="en-US" dirty="0" smtClean="0"/>
              <a:t>four </a:t>
            </a:r>
            <a:r>
              <a:rPr lang="en-US" dirty="0"/>
              <a:t>inquiry brief  litmus test questions to fine-tune the roadmap for your study, it is not uncommon for unexpected happenings to occur as your engage in the process of </a:t>
            </a:r>
            <a:r>
              <a:rPr lang="en-US" dirty="0" smtClean="0"/>
              <a:t>action research </a:t>
            </a:r>
            <a:r>
              <a:rPr lang="en-US" dirty="0"/>
              <a:t>that may require you to take a detour from your plan. </a:t>
            </a:r>
          </a:p>
          <a:p>
            <a:pPr marL="0" indent="0" eaLnBrk="1" fontAlgn="auto" hangingPunct="1">
              <a:spcAft>
                <a:spcPts val="0"/>
              </a:spcAft>
              <a:buFont typeface="Arial" charset="0"/>
              <a:buNone/>
              <a:defRPr/>
            </a:pPr>
            <a:endParaRPr lang="en-US" dirty="0">
              <a:ea typeface="+mn-ea"/>
              <a:cs typeface="+mn-cs"/>
            </a:endParaRPr>
          </a:p>
        </p:txBody>
      </p:sp>
    </p:spTree>
    <p:extLst>
      <p:ext uri="{BB962C8B-B14F-4D97-AF65-F5344CB8AC3E}">
        <p14:creationId xmlns:p14="http://schemas.microsoft.com/office/powerpoint/2010/main" val="24531399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pPr eaLnBrk="1" hangingPunct="1"/>
            <a:endParaRPr lang="en-US">
              <a:latin typeface="Calibri" charset="0"/>
            </a:endParaRPr>
          </a:p>
        </p:txBody>
      </p:sp>
      <p:sp>
        <p:nvSpPr>
          <p:cNvPr id="3" name="Content Placeholder 2"/>
          <p:cNvSpPr>
            <a:spLocks noGrp="1"/>
          </p:cNvSpPr>
          <p:nvPr>
            <p:ph idx="1"/>
          </p:nvPr>
        </p:nvSpPr>
        <p:spPr>
          <a:xfrm>
            <a:off x="503238" y="368300"/>
            <a:ext cx="8229600" cy="6489700"/>
          </a:xfrm>
        </p:spPr>
        <p:txBody>
          <a:bodyPr rtlCol="0">
            <a:normAutofit/>
          </a:bodyPr>
          <a:lstStyle/>
          <a:p>
            <a:pPr eaLnBrk="1" hangingPunct="1">
              <a:defRPr/>
            </a:pPr>
            <a:r>
              <a:rPr lang="en-US" sz="2800" dirty="0" smtClean="0"/>
              <a:t>While </a:t>
            </a:r>
            <a:r>
              <a:rPr lang="en-US" sz="2800" dirty="0"/>
              <a:t>you really can’t plan </a:t>
            </a:r>
            <a:r>
              <a:rPr lang="en-US" sz="2800" dirty="0" smtClean="0"/>
              <a:t>for </a:t>
            </a:r>
            <a:r>
              <a:rPr lang="en-US" sz="2800" dirty="0"/>
              <a:t>the unexpected, </a:t>
            </a:r>
            <a:r>
              <a:rPr lang="en-US" sz="2800" dirty="0" smtClean="0"/>
              <a:t>action </a:t>
            </a:r>
            <a:r>
              <a:rPr lang="en-US" sz="2800" dirty="0"/>
              <a:t>researchers know that it is perfectly natural and normal to make shifts in plans as an inquiry unfolds</a:t>
            </a:r>
            <a:r>
              <a:rPr lang="en-US" sz="2800" dirty="0" smtClean="0"/>
              <a:t>.</a:t>
            </a:r>
          </a:p>
          <a:p>
            <a:pPr eaLnBrk="1" hangingPunct="1">
              <a:defRPr/>
            </a:pPr>
            <a:endParaRPr lang="en-US" sz="2800" dirty="0" smtClean="0"/>
          </a:p>
          <a:p>
            <a:pPr eaLnBrk="1" hangingPunct="1">
              <a:defRPr/>
            </a:pPr>
            <a:r>
              <a:rPr lang="en-US" sz="2800" dirty="0" smtClean="0"/>
              <a:t>Rarely </a:t>
            </a:r>
            <a:r>
              <a:rPr lang="en-US" sz="2800" dirty="0"/>
              <a:t>does any </a:t>
            </a:r>
            <a:r>
              <a:rPr lang="en-US" sz="2800" dirty="0" smtClean="0"/>
              <a:t>inquirer </a:t>
            </a:r>
          </a:p>
          <a:p>
            <a:pPr marL="0" indent="0" eaLnBrk="1" hangingPunct="1">
              <a:buNone/>
              <a:defRPr/>
            </a:pPr>
            <a:r>
              <a:rPr lang="en-US" sz="2800" dirty="0"/>
              <a:t> </a:t>
            </a:r>
            <a:r>
              <a:rPr lang="en-US" sz="2800" dirty="0" smtClean="0"/>
              <a:t>   articulate </a:t>
            </a:r>
            <a:r>
              <a:rPr lang="en-US" sz="2800" dirty="0"/>
              <a:t>a perfect </a:t>
            </a:r>
            <a:endParaRPr lang="en-US" sz="2800" dirty="0" smtClean="0"/>
          </a:p>
          <a:p>
            <a:pPr marL="0" indent="0" eaLnBrk="1" hangingPunct="1">
              <a:buFont typeface="Arial" charset="0"/>
              <a:buNone/>
              <a:defRPr/>
            </a:pPr>
            <a:r>
              <a:rPr lang="en-US" sz="2800" dirty="0"/>
              <a:t> </a:t>
            </a:r>
            <a:r>
              <a:rPr lang="en-US" sz="2800" dirty="0" smtClean="0"/>
              <a:t>   plan</a:t>
            </a:r>
            <a:r>
              <a:rPr lang="en-US" sz="2800" dirty="0"/>
              <a:t> </a:t>
            </a:r>
            <a:r>
              <a:rPr lang="en-US" sz="2800" dirty="0" smtClean="0"/>
              <a:t>on </a:t>
            </a:r>
            <a:r>
              <a:rPr lang="en-US" sz="2800" dirty="0"/>
              <a:t>paper that is tightly </a:t>
            </a:r>
            <a:endParaRPr lang="en-US" sz="2800" dirty="0" smtClean="0"/>
          </a:p>
          <a:p>
            <a:pPr marL="0" indent="0" eaLnBrk="1" hangingPunct="1">
              <a:buFont typeface="Arial" charset="0"/>
              <a:buNone/>
              <a:defRPr/>
            </a:pPr>
            <a:r>
              <a:rPr lang="en-US" sz="2800" dirty="0" smtClean="0"/>
              <a:t>    constructed </a:t>
            </a:r>
            <a:r>
              <a:rPr lang="en-US" sz="2800" dirty="0"/>
              <a:t>and plays out </a:t>
            </a:r>
            <a:endParaRPr lang="en-US" sz="2800" dirty="0" smtClean="0"/>
          </a:p>
          <a:p>
            <a:pPr marL="0" indent="0" eaLnBrk="1" hangingPunct="1">
              <a:buFont typeface="Arial" charset="0"/>
              <a:buNone/>
              <a:defRPr/>
            </a:pPr>
            <a:r>
              <a:rPr lang="en-US" sz="2800" dirty="0" smtClean="0"/>
              <a:t>    exactly </a:t>
            </a:r>
            <a:r>
              <a:rPr lang="en-US" sz="2800" dirty="0"/>
              <a:t>as originally </a:t>
            </a:r>
            <a:r>
              <a:rPr lang="en-US" sz="2800" dirty="0" smtClean="0"/>
              <a:t>planned</a:t>
            </a:r>
          </a:p>
          <a:p>
            <a:pPr marL="0" indent="0" eaLnBrk="1" hangingPunct="1">
              <a:buFont typeface="Arial" charset="0"/>
              <a:buNone/>
              <a:defRPr/>
            </a:pPr>
            <a:r>
              <a:rPr lang="en-US" sz="2800" dirty="0" smtClean="0"/>
              <a:t>    initially</a:t>
            </a:r>
            <a:r>
              <a:rPr lang="en-US" sz="2800" dirty="0"/>
              <a:t>.  </a:t>
            </a:r>
            <a:endParaRPr lang="en-US" sz="2800" dirty="0" smtClean="0"/>
          </a:p>
          <a:p>
            <a:pPr eaLnBrk="1" hangingPunct="1">
              <a:defRPr/>
            </a:pPr>
            <a:endParaRPr lang="en-US" dirty="0"/>
          </a:p>
          <a:p>
            <a:pPr eaLnBrk="1" fontAlgn="auto" hangingPunct="1">
              <a:spcAft>
                <a:spcPts val="0"/>
              </a:spcAft>
              <a:buFont typeface="Arial" pitchFamily="34" charset="0"/>
              <a:buChar char="•"/>
              <a:defRPr/>
            </a:pPr>
            <a:endParaRPr lang="en-US" dirty="0">
              <a:ea typeface="+mn-ea"/>
              <a:cs typeface="+mn-cs"/>
            </a:endParaRPr>
          </a:p>
        </p:txBody>
      </p:sp>
      <p:pic>
        <p:nvPicPr>
          <p:cNvPr id="5427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35600" y="2024063"/>
            <a:ext cx="2857500" cy="4284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2756830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pPr eaLnBrk="1" hangingPunct="1"/>
            <a:endParaRPr lang="en-US">
              <a:latin typeface="Calibri" charset="0"/>
            </a:endParaRPr>
          </a:p>
        </p:txBody>
      </p:sp>
      <p:sp>
        <p:nvSpPr>
          <p:cNvPr id="55298" name="Content Placeholder 2"/>
          <p:cNvSpPr>
            <a:spLocks noGrp="1"/>
          </p:cNvSpPr>
          <p:nvPr>
            <p:ph idx="1"/>
          </p:nvPr>
        </p:nvSpPr>
        <p:spPr>
          <a:xfrm>
            <a:off x="468313" y="512763"/>
            <a:ext cx="8229600" cy="5940425"/>
          </a:xfrm>
        </p:spPr>
        <p:txBody>
          <a:bodyPr>
            <a:normAutofit/>
          </a:bodyPr>
          <a:lstStyle/>
          <a:p>
            <a:pPr eaLnBrk="1" hangingPunct="1"/>
            <a:r>
              <a:rPr lang="en-US" sz="2800">
                <a:latin typeface="Calibri" charset="0"/>
              </a:rPr>
              <a:t>The value of the inquiry brief is not to create a perfectly articulated document that will play out exactly as planned, but to get something down on paper to get you started on the next leg of your inquiry journey.  </a:t>
            </a:r>
          </a:p>
          <a:p>
            <a:pPr eaLnBrk="1" hangingPunct="1"/>
            <a:endParaRPr lang="en-US" sz="2800">
              <a:latin typeface="Calibri" charset="0"/>
            </a:endParaRPr>
          </a:p>
          <a:p>
            <a:pPr eaLnBrk="1" hangingPunct="1"/>
            <a:r>
              <a:rPr lang="en-US" sz="2800">
                <a:latin typeface="Calibri" charset="0"/>
              </a:rPr>
              <a:t>As you begin to collect data and learn something that might shift the course of your journey, shift away!  </a:t>
            </a:r>
          </a:p>
          <a:p>
            <a:pPr eaLnBrk="1" hangingPunct="1"/>
            <a:endParaRPr lang="en-US" sz="2800">
              <a:latin typeface="Calibri" charset="0"/>
            </a:endParaRPr>
          </a:p>
          <a:p>
            <a:pPr eaLnBrk="1" hangingPunct="1"/>
            <a:r>
              <a:rPr lang="en-US" sz="2800">
                <a:latin typeface="Calibri" charset="0"/>
              </a:rPr>
              <a:t>Have the courage to take detours in your plan if what you are learning from your data indicates that it is desirable and necessary to do so.  </a:t>
            </a:r>
          </a:p>
          <a:p>
            <a:pPr eaLnBrk="1" hangingPunct="1"/>
            <a:endParaRPr lang="en-US" sz="3600">
              <a:latin typeface="Calibri" charset="0"/>
            </a:endParaRPr>
          </a:p>
        </p:txBody>
      </p:sp>
    </p:spTree>
    <p:extLst>
      <p:ext uri="{BB962C8B-B14F-4D97-AF65-F5344CB8AC3E}">
        <p14:creationId xmlns:p14="http://schemas.microsoft.com/office/powerpoint/2010/main" val="10880755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endParaRPr lang="en-US">
              <a:latin typeface="Calibri" charset="0"/>
            </a:endParaRPr>
          </a:p>
        </p:txBody>
      </p:sp>
      <p:sp>
        <p:nvSpPr>
          <p:cNvPr id="18434" name="Content Placeholder 2"/>
          <p:cNvSpPr>
            <a:spLocks noGrp="1"/>
          </p:cNvSpPr>
          <p:nvPr>
            <p:ph idx="1"/>
          </p:nvPr>
        </p:nvSpPr>
        <p:spPr>
          <a:xfrm>
            <a:off x="457200" y="260350"/>
            <a:ext cx="8229600" cy="5865813"/>
          </a:xfrm>
        </p:spPr>
        <p:txBody>
          <a:bodyPr/>
          <a:lstStyle/>
          <a:p>
            <a:endParaRPr lang="en-US" dirty="0">
              <a:latin typeface="Calibri" charset="0"/>
            </a:endParaRPr>
          </a:p>
          <a:p>
            <a:endParaRPr lang="en-US" dirty="0">
              <a:latin typeface="Calibri" charset="0"/>
            </a:endParaRPr>
          </a:p>
          <a:p>
            <a:r>
              <a:rPr lang="en-US" dirty="0" smtClean="0">
                <a:latin typeface="Calibri" charset="0"/>
              </a:rPr>
              <a:t>Once IPLI administrators develop </a:t>
            </a:r>
            <a:r>
              <a:rPr lang="en-US" dirty="0">
                <a:latin typeface="Calibri" charset="0"/>
              </a:rPr>
              <a:t>a question, the next step is to develop a plan for their inquiries. </a:t>
            </a:r>
          </a:p>
          <a:p>
            <a:endParaRPr lang="en-US" dirty="0">
              <a:latin typeface="Calibri" charset="0"/>
            </a:endParaRPr>
          </a:p>
          <a:p>
            <a:r>
              <a:rPr lang="en-US" dirty="0">
                <a:latin typeface="Calibri" charset="0"/>
              </a:rPr>
              <a:t>This plan often takes the form of “an inquiry brief.”  </a:t>
            </a:r>
          </a:p>
        </p:txBody>
      </p:sp>
    </p:spTree>
    <p:extLst>
      <p:ext uri="{BB962C8B-B14F-4D97-AF65-F5344CB8AC3E}">
        <p14:creationId xmlns:p14="http://schemas.microsoft.com/office/powerpoint/2010/main" val="30359386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normAutofit fontScale="90000"/>
          </a:bodyPr>
          <a:lstStyle/>
          <a:p>
            <a:pPr eaLnBrk="1" hangingPunct="1"/>
            <a:r>
              <a:rPr lang="en-US" sz="8000">
                <a:solidFill>
                  <a:srgbClr val="FFFF00"/>
                </a:solidFill>
                <a:latin typeface="Edwardian Script ITC" charset="0"/>
                <a:cs typeface="Edwardian Script ITC" charset="0"/>
              </a:rPr>
              <a:t>Congratulations!</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US" dirty="0" smtClean="0">
                <a:ea typeface="+mn-ea"/>
                <a:cs typeface="+mn-cs"/>
              </a:rPr>
              <a:t>You’ve completed the Inquiry Brief Litmus Test!  </a:t>
            </a:r>
          </a:p>
          <a:p>
            <a:pPr eaLnBrk="1" fontAlgn="auto" hangingPunct="1">
              <a:spcAft>
                <a:spcPts val="0"/>
              </a:spcAft>
              <a:buFont typeface="Arial" pitchFamily="34" charset="0"/>
              <a:buChar char="•"/>
              <a:defRPr/>
            </a:pPr>
            <a:endParaRPr lang="en-US" dirty="0">
              <a:ea typeface="+mn-ea"/>
              <a:cs typeface="+mn-cs"/>
            </a:endParaRPr>
          </a:p>
          <a:p>
            <a:pPr eaLnBrk="1" fontAlgn="auto" hangingPunct="1">
              <a:spcAft>
                <a:spcPts val="0"/>
              </a:spcAft>
              <a:buFont typeface="Arial" pitchFamily="34" charset="0"/>
              <a:buChar char="•"/>
              <a:defRPr/>
            </a:pPr>
            <a:r>
              <a:rPr lang="en-US" dirty="0" smtClean="0">
                <a:ea typeface="+mn-ea"/>
                <a:cs typeface="+mn-cs"/>
              </a:rPr>
              <a:t>On to data collection!  Happy Inquiring!</a:t>
            </a:r>
          </a:p>
          <a:p>
            <a:pPr eaLnBrk="1" fontAlgn="auto" hangingPunct="1">
              <a:spcAft>
                <a:spcPts val="0"/>
              </a:spcAft>
              <a:buFont typeface="Arial" pitchFamily="34" charset="0"/>
              <a:buChar char="•"/>
              <a:defRPr/>
            </a:pPr>
            <a:endParaRPr lang="en-US" dirty="0">
              <a:ea typeface="+mn-ea"/>
              <a:cs typeface="+mn-cs"/>
            </a:endParaRPr>
          </a:p>
          <a:p>
            <a:pPr marL="0" indent="0" eaLnBrk="1" fontAlgn="auto" hangingPunct="1">
              <a:spcAft>
                <a:spcPts val="0"/>
              </a:spcAft>
              <a:buFont typeface="Arial" pitchFamily="34" charset="0"/>
              <a:buNone/>
              <a:defRPr/>
            </a:pPr>
            <a:r>
              <a:rPr lang="en-US" dirty="0">
                <a:ea typeface="+mn-ea"/>
                <a:cs typeface="+mn-cs"/>
              </a:rPr>
              <a:t> </a:t>
            </a:r>
            <a:r>
              <a:rPr lang="en-US" dirty="0" smtClean="0">
                <a:ea typeface="+mn-ea"/>
                <a:cs typeface="+mn-cs"/>
              </a:rPr>
              <a:t>                                                            </a:t>
            </a:r>
          </a:p>
          <a:p>
            <a:pPr marL="0" indent="0" eaLnBrk="1" fontAlgn="auto" hangingPunct="1">
              <a:spcAft>
                <a:spcPts val="0"/>
              </a:spcAft>
              <a:buFont typeface="Arial" pitchFamily="34" charset="0"/>
              <a:buNone/>
              <a:defRPr/>
            </a:pPr>
            <a:r>
              <a:rPr lang="en-US" dirty="0">
                <a:ea typeface="+mn-ea"/>
                <a:cs typeface="+mn-cs"/>
              </a:rPr>
              <a:t>	</a:t>
            </a:r>
            <a:r>
              <a:rPr lang="en-US" dirty="0" smtClean="0">
                <a:ea typeface="+mn-ea"/>
                <a:cs typeface="+mn-cs"/>
              </a:rPr>
              <a:t>					Great Job!  </a:t>
            </a:r>
            <a:endParaRPr lang="en-US" dirty="0">
              <a:ea typeface="+mn-ea"/>
              <a:cs typeface="+mn-cs"/>
            </a:endParaRPr>
          </a:p>
        </p:txBody>
      </p:sp>
      <p:pic>
        <p:nvPicPr>
          <p:cNvPr id="5632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27425" y="3897313"/>
            <a:ext cx="2124075" cy="212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4710248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457200" y="260350"/>
            <a:ext cx="8229600" cy="5865813"/>
          </a:xfrm>
        </p:spPr>
        <p:txBody>
          <a:bodyPr>
            <a:normAutofit lnSpcReduction="10000"/>
          </a:bodyPr>
          <a:lstStyle/>
          <a:p>
            <a:pPr marL="0" indent="0">
              <a:buFont typeface="Arial" charset="0"/>
              <a:buNone/>
            </a:pPr>
            <a:endParaRPr lang="en-US" dirty="0">
              <a:latin typeface="Calibri" charset="0"/>
            </a:endParaRPr>
          </a:p>
          <a:p>
            <a:pPr marL="0" indent="0">
              <a:buFont typeface="Arial" charset="0"/>
              <a:buNone/>
            </a:pPr>
            <a:r>
              <a:rPr lang="en-US" dirty="0">
                <a:latin typeface="Calibri" charset="0"/>
              </a:rPr>
              <a:t>An inquiry brief is a one-two page outline for your </a:t>
            </a:r>
            <a:r>
              <a:rPr lang="en-US" dirty="0" smtClean="0">
                <a:latin typeface="Calibri" charset="0"/>
              </a:rPr>
              <a:t>action research plan.  </a:t>
            </a:r>
            <a:r>
              <a:rPr lang="en-US" dirty="0">
                <a:latin typeface="Calibri" charset="0"/>
              </a:rPr>
              <a:t>It usually includes the following:</a:t>
            </a:r>
            <a:endParaRPr lang="en-US" sz="2400" dirty="0">
              <a:solidFill>
                <a:srgbClr val="FFFF00"/>
              </a:solidFill>
              <a:latin typeface="Calibri" charset="0"/>
            </a:endParaRPr>
          </a:p>
          <a:p>
            <a:pPr lvl="1"/>
            <a:endParaRPr lang="en-US" sz="2000" dirty="0">
              <a:solidFill>
                <a:srgbClr val="FFFF00"/>
              </a:solidFill>
              <a:latin typeface="Calibri" charset="0"/>
            </a:endParaRPr>
          </a:p>
          <a:p>
            <a:pPr lvl="1"/>
            <a:r>
              <a:rPr lang="en-US" sz="2000" dirty="0">
                <a:solidFill>
                  <a:srgbClr val="FFFF00"/>
                </a:solidFill>
                <a:latin typeface="Calibri" charset="0"/>
              </a:rPr>
              <a:t>A paragraph that provides the background for your inquiry and ends with a purpose statement.</a:t>
            </a:r>
          </a:p>
          <a:p>
            <a:pPr lvl="1"/>
            <a:endParaRPr lang="en-US" sz="2000" dirty="0">
              <a:solidFill>
                <a:srgbClr val="FFFF00"/>
              </a:solidFill>
              <a:latin typeface="Calibri" charset="0"/>
            </a:endParaRPr>
          </a:p>
          <a:p>
            <a:pPr lvl="1"/>
            <a:r>
              <a:rPr lang="en-US" sz="2000" dirty="0">
                <a:solidFill>
                  <a:srgbClr val="FFFF00"/>
                </a:solidFill>
                <a:latin typeface="Calibri" charset="0"/>
              </a:rPr>
              <a:t>A statement of your Question/Wondering(s).</a:t>
            </a:r>
          </a:p>
          <a:p>
            <a:pPr lvl="1"/>
            <a:endParaRPr lang="en-US" sz="2000" dirty="0">
              <a:solidFill>
                <a:srgbClr val="FFFF00"/>
              </a:solidFill>
              <a:latin typeface="Calibri" charset="0"/>
            </a:endParaRPr>
          </a:p>
          <a:p>
            <a:pPr lvl="1"/>
            <a:r>
              <a:rPr lang="en-US" sz="2000" dirty="0">
                <a:solidFill>
                  <a:srgbClr val="FFFF00"/>
                </a:solidFill>
                <a:latin typeface="Calibri" charset="0"/>
              </a:rPr>
              <a:t>An articulation of any </a:t>
            </a:r>
            <a:r>
              <a:rPr lang="en-US" sz="2000" dirty="0" smtClean="0">
                <a:solidFill>
                  <a:srgbClr val="FFFF00"/>
                </a:solidFill>
                <a:latin typeface="Calibri" charset="0"/>
              </a:rPr>
              <a:t>action you </a:t>
            </a:r>
            <a:r>
              <a:rPr lang="en-US" sz="2000" dirty="0">
                <a:solidFill>
                  <a:srgbClr val="FFFF00"/>
                </a:solidFill>
                <a:latin typeface="Calibri" charset="0"/>
              </a:rPr>
              <a:t>plan to </a:t>
            </a:r>
            <a:r>
              <a:rPr lang="en-US" sz="2000" dirty="0" smtClean="0">
                <a:solidFill>
                  <a:srgbClr val="FFFF00"/>
                </a:solidFill>
                <a:latin typeface="Calibri" charset="0"/>
              </a:rPr>
              <a:t>try.</a:t>
            </a:r>
            <a:endParaRPr lang="en-US" sz="2000" dirty="0">
              <a:solidFill>
                <a:srgbClr val="FFFF00"/>
              </a:solidFill>
              <a:latin typeface="Calibri" charset="0"/>
            </a:endParaRPr>
          </a:p>
          <a:p>
            <a:pPr lvl="1"/>
            <a:endParaRPr lang="en-US" sz="2000" dirty="0">
              <a:solidFill>
                <a:srgbClr val="FFFF00"/>
              </a:solidFill>
              <a:latin typeface="Calibri" charset="0"/>
            </a:endParaRPr>
          </a:p>
          <a:p>
            <a:pPr lvl="1"/>
            <a:r>
              <a:rPr lang="en-US" sz="2000" dirty="0">
                <a:solidFill>
                  <a:srgbClr val="FFFF00"/>
                </a:solidFill>
                <a:latin typeface="Calibri" charset="0"/>
              </a:rPr>
              <a:t>An articulation of the ways you will collect data.</a:t>
            </a:r>
          </a:p>
          <a:p>
            <a:pPr lvl="1"/>
            <a:endParaRPr lang="en-US" sz="2000" dirty="0">
              <a:solidFill>
                <a:srgbClr val="FFFF00"/>
              </a:solidFill>
              <a:latin typeface="Calibri" charset="0"/>
            </a:endParaRPr>
          </a:p>
          <a:p>
            <a:pPr lvl="1"/>
            <a:r>
              <a:rPr lang="en-US" sz="2000" dirty="0">
                <a:solidFill>
                  <a:srgbClr val="FFFF00"/>
                </a:solidFill>
                <a:latin typeface="Calibri" charset="0"/>
              </a:rPr>
              <a:t>A timeline for how your study will unfold.</a:t>
            </a:r>
          </a:p>
        </p:txBody>
      </p:sp>
    </p:spTree>
    <p:extLst>
      <p:ext uri="{BB962C8B-B14F-4D97-AF65-F5344CB8AC3E}">
        <p14:creationId xmlns:p14="http://schemas.microsoft.com/office/powerpoint/2010/main" val="9144872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endParaRPr lang="en-US">
              <a:latin typeface="Calibri" charset="0"/>
            </a:endParaRPr>
          </a:p>
        </p:txBody>
      </p:sp>
      <p:sp>
        <p:nvSpPr>
          <p:cNvPr id="6146" name="Content Placeholder 2"/>
          <p:cNvSpPr>
            <a:spLocks noGrp="1"/>
          </p:cNvSpPr>
          <p:nvPr>
            <p:ph idx="1"/>
          </p:nvPr>
        </p:nvSpPr>
        <p:spPr/>
        <p:txBody>
          <a:bodyPr/>
          <a:lstStyle/>
          <a:p>
            <a:pPr eaLnBrk="1" hangingPunct="1">
              <a:defRPr/>
            </a:pPr>
            <a:r>
              <a:rPr lang="en-US" dirty="0">
                <a:latin typeface="Calibri" charset="0"/>
              </a:rPr>
              <a:t> </a:t>
            </a:r>
            <a:r>
              <a:rPr lang="en-US" dirty="0"/>
              <a:t>Similar to the wondering litmus test, the </a:t>
            </a:r>
            <a:r>
              <a:rPr lang="en-US" dirty="0" smtClean="0"/>
              <a:t>inquiry </a:t>
            </a:r>
            <a:r>
              <a:rPr lang="en-US" dirty="0"/>
              <a:t>b</a:t>
            </a:r>
            <a:r>
              <a:rPr lang="en-US" dirty="0" smtClean="0"/>
              <a:t>rief </a:t>
            </a:r>
            <a:r>
              <a:rPr lang="en-US" dirty="0"/>
              <a:t>litmus test </a:t>
            </a:r>
            <a:r>
              <a:rPr lang="en-US" dirty="0" smtClean="0"/>
              <a:t>in this tutorial consists </a:t>
            </a:r>
            <a:r>
              <a:rPr lang="en-US" dirty="0"/>
              <a:t>of a series of questions that will help you refine your plan for </a:t>
            </a:r>
            <a:r>
              <a:rPr lang="en-US" dirty="0" smtClean="0"/>
              <a:t>action research </a:t>
            </a:r>
            <a:r>
              <a:rPr lang="en-US" dirty="0"/>
              <a:t>until you feel you have established the best possible route for your inquiry journey.</a:t>
            </a:r>
          </a:p>
          <a:p>
            <a:pPr marL="0" indent="0" eaLnBrk="1" hangingPunct="1">
              <a:buFont typeface="Arial" charset="0"/>
              <a:buNone/>
              <a:defRPr/>
            </a:pPr>
            <a:endParaRPr lang="en-US" dirty="0">
              <a:latin typeface="Calibri" charset="0"/>
            </a:endParaRPr>
          </a:p>
        </p:txBody>
      </p:sp>
      <p:pic>
        <p:nvPicPr>
          <p:cNvPr id="2048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42012" y="4365625"/>
            <a:ext cx="1042988" cy="154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8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01293" y="4581525"/>
            <a:ext cx="1044575" cy="154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8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28647" y="4905375"/>
            <a:ext cx="1042988" cy="154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8554127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endParaRPr lang="en-US">
              <a:latin typeface="Calibri" charset="0"/>
            </a:endParaRP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US" dirty="0" smtClean="0"/>
              <a:t>Begin by placing a hard copy of your inquiry brief by your side as you proceed through this tutorial.</a:t>
            </a:r>
            <a:endParaRPr lang="en-US" dirty="0" smtClean="0">
              <a:solidFill>
                <a:srgbClr val="FFFF00"/>
              </a:solidFill>
            </a:endParaRPr>
          </a:p>
          <a:p>
            <a:pPr marL="0" indent="0" eaLnBrk="1" fontAlgn="auto" hangingPunct="1">
              <a:spcAft>
                <a:spcPts val="0"/>
              </a:spcAft>
              <a:buFont typeface="Arial" charset="0"/>
              <a:buNone/>
              <a:defRPr/>
            </a:pPr>
            <a:endParaRPr lang="en-US" dirty="0" smtClean="0">
              <a:solidFill>
                <a:srgbClr val="FFFF00"/>
              </a:solidFill>
            </a:endParaRPr>
          </a:p>
          <a:p>
            <a:pPr eaLnBrk="1" fontAlgn="auto" hangingPunct="1">
              <a:spcAft>
                <a:spcPts val="0"/>
              </a:spcAft>
              <a:buFont typeface="Arial" pitchFamily="34" charset="0"/>
              <a:buChar char="•"/>
              <a:defRPr/>
            </a:pPr>
            <a:r>
              <a:rPr lang="en-US" dirty="0" smtClean="0"/>
              <a:t>You </a:t>
            </a:r>
            <a:r>
              <a:rPr lang="en-US" dirty="0"/>
              <a:t>can edit your plan and make notes to yourself on this document as you </a:t>
            </a:r>
            <a:r>
              <a:rPr lang="en-US" dirty="0" smtClean="0"/>
              <a:t>answer each question in </a:t>
            </a:r>
            <a:r>
              <a:rPr lang="en-US" dirty="0"/>
              <a:t>the litmus test. </a:t>
            </a:r>
            <a:endParaRPr lang="en-US" dirty="0" smtClean="0"/>
          </a:p>
          <a:p>
            <a:pPr marL="0" indent="0" eaLnBrk="1" fontAlgn="auto" hangingPunct="1">
              <a:spcAft>
                <a:spcPts val="0"/>
              </a:spcAft>
              <a:buFont typeface="Arial" charset="0"/>
              <a:buNone/>
              <a:defRPr/>
            </a:pPr>
            <a:endParaRPr lang="en-US" dirty="0">
              <a:ea typeface="+mn-ea"/>
              <a:cs typeface="+mn-cs"/>
            </a:endParaRPr>
          </a:p>
        </p:txBody>
      </p:sp>
    </p:spTree>
    <p:extLst>
      <p:ext uri="{BB962C8B-B14F-4D97-AF65-F5344CB8AC3E}">
        <p14:creationId xmlns:p14="http://schemas.microsoft.com/office/powerpoint/2010/main" val="23545061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r>
              <a:rPr lang="en-US" dirty="0">
                <a:solidFill>
                  <a:srgbClr val="FFFF00"/>
                </a:solidFill>
                <a:latin typeface="Calibri" charset="0"/>
              </a:rPr>
              <a:t>Litmus Test Question </a:t>
            </a:r>
            <a:r>
              <a:rPr lang="en-US" dirty="0" smtClean="0">
                <a:solidFill>
                  <a:srgbClr val="FFFF00"/>
                </a:solidFill>
                <a:latin typeface="Calibri" charset="0"/>
              </a:rPr>
              <a:t>One</a:t>
            </a:r>
            <a:endParaRPr lang="en-US" dirty="0">
              <a:solidFill>
                <a:srgbClr val="FFFF00"/>
              </a:solidFill>
              <a:latin typeface="Calibri" charset="0"/>
            </a:endParaRPr>
          </a:p>
        </p:txBody>
      </p:sp>
      <p:sp>
        <p:nvSpPr>
          <p:cNvPr id="31746" name="Content Placeholder 2"/>
          <p:cNvSpPr>
            <a:spLocks noGrp="1"/>
          </p:cNvSpPr>
          <p:nvPr>
            <p:ph idx="1"/>
          </p:nvPr>
        </p:nvSpPr>
        <p:spPr/>
        <p:txBody>
          <a:bodyPr/>
          <a:lstStyle/>
          <a:p>
            <a:pPr eaLnBrk="1" hangingPunct="1"/>
            <a:r>
              <a:rPr lang="en-US" sz="4000" i="1">
                <a:latin typeface="Calibri" charset="0"/>
              </a:rPr>
              <a:t>Are you utilizing multiple forms of data to gain insights into your wondering? </a:t>
            </a:r>
          </a:p>
        </p:txBody>
      </p:sp>
      <p:pic>
        <p:nvPicPr>
          <p:cNvPr id="3174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95738" y="2997200"/>
            <a:ext cx="4133850" cy="3722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0718906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68313" y="15875"/>
            <a:ext cx="8229600" cy="1143000"/>
          </a:xfrm>
        </p:spPr>
        <p:txBody>
          <a:bodyPr/>
          <a:lstStyle/>
          <a:p>
            <a:pPr eaLnBrk="1" hangingPunct="1"/>
            <a:endParaRPr lang="en-US">
              <a:latin typeface="Calibri" charset="0"/>
            </a:endParaRPr>
          </a:p>
        </p:txBody>
      </p:sp>
      <p:sp>
        <p:nvSpPr>
          <p:cNvPr id="3" name="Content Placeholder 2"/>
          <p:cNvSpPr>
            <a:spLocks noGrp="1"/>
          </p:cNvSpPr>
          <p:nvPr>
            <p:ph idx="1"/>
          </p:nvPr>
        </p:nvSpPr>
        <p:spPr>
          <a:xfrm>
            <a:off x="503238" y="1268413"/>
            <a:ext cx="8229600" cy="4860925"/>
          </a:xfrm>
        </p:spPr>
        <p:txBody>
          <a:bodyPr rtlCol="0">
            <a:normAutofit fontScale="85000" lnSpcReduction="10000"/>
          </a:bodyPr>
          <a:lstStyle/>
          <a:p>
            <a:pPr eaLnBrk="1" hangingPunct="1">
              <a:defRPr/>
            </a:pPr>
            <a:r>
              <a:rPr lang="en-US" dirty="0"/>
              <a:t>Throughout the litmus test questions about wondering </a:t>
            </a:r>
            <a:r>
              <a:rPr lang="en-US" dirty="0" smtClean="0"/>
              <a:t>development, </a:t>
            </a:r>
            <a:r>
              <a:rPr lang="en-US" dirty="0"/>
              <a:t>we’ve been reminded over and over again about the complexity inherent in the </a:t>
            </a:r>
            <a:r>
              <a:rPr lang="en-US" dirty="0" smtClean="0"/>
              <a:t>act of being an administrator as </a:t>
            </a:r>
            <a:r>
              <a:rPr lang="en-US" dirty="0"/>
              <a:t>a primary reason engagement in </a:t>
            </a:r>
            <a:r>
              <a:rPr lang="en-US" dirty="0" smtClean="0"/>
              <a:t>action research </a:t>
            </a:r>
            <a:r>
              <a:rPr lang="en-US" dirty="0"/>
              <a:t>is such an important </a:t>
            </a:r>
            <a:r>
              <a:rPr lang="en-US" dirty="0" smtClean="0"/>
              <a:t>endeavor for principals to do </a:t>
            </a:r>
            <a:r>
              <a:rPr lang="en-US" dirty="0"/>
              <a:t>in the first place! </a:t>
            </a:r>
            <a:endParaRPr lang="en-US" dirty="0" smtClean="0"/>
          </a:p>
          <a:p>
            <a:pPr marL="0" indent="0" eaLnBrk="1" hangingPunct="1">
              <a:buFont typeface="Arial" charset="0"/>
              <a:buNone/>
              <a:defRPr/>
            </a:pPr>
            <a:r>
              <a:rPr lang="en-US" dirty="0" smtClean="0"/>
              <a:t> </a:t>
            </a:r>
            <a:endParaRPr lang="en-US" dirty="0"/>
          </a:p>
          <a:p>
            <a:pPr eaLnBrk="1" hangingPunct="1">
              <a:defRPr/>
            </a:pPr>
            <a:r>
              <a:rPr lang="en-US" dirty="0" smtClean="0"/>
              <a:t>Principals inquire </a:t>
            </a:r>
            <a:r>
              <a:rPr lang="en-US" dirty="0"/>
              <a:t>because they want to untangle some of that great complexity inherent in their daily work and engage in a continuous cycle of improvement, truly becoming the best </a:t>
            </a:r>
            <a:r>
              <a:rPr lang="en-US" dirty="0" smtClean="0"/>
              <a:t>educators </a:t>
            </a:r>
            <a:r>
              <a:rPr lang="en-US" dirty="0"/>
              <a:t>they can be!  </a:t>
            </a:r>
          </a:p>
          <a:p>
            <a:pPr eaLnBrk="1" fontAlgn="auto" hangingPunct="1">
              <a:spcAft>
                <a:spcPts val="0"/>
              </a:spcAft>
              <a:buFont typeface="Arial" pitchFamily="34" charset="0"/>
              <a:buChar char="•"/>
              <a:defRPr/>
            </a:pPr>
            <a:endParaRPr lang="en-US" dirty="0">
              <a:ea typeface="+mn-ea"/>
              <a:cs typeface="+mn-cs"/>
            </a:endParaRPr>
          </a:p>
        </p:txBody>
      </p:sp>
    </p:spTree>
    <p:extLst>
      <p:ext uri="{BB962C8B-B14F-4D97-AF65-F5344CB8AC3E}">
        <p14:creationId xmlns:p14="http://schemas.microsoft.com/office/powerpoint/2010/main" val="36794369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pPr eaLnBrk="1" hangingPunct="1"/>
            <a:endParaRPr lang="en-US">
              <a:latin typeface="Calibri" charset="0"/>
            </a:endParaRPr>
          </a:p>
        </p:txBody>
      </p:sp>
      <p:sp>
        <p:nvSpPr>
          <p:cNvPr id="3" name="Content Placeholder 2"/>
          <p:cNvSpPr>
            <a:spLocks noGrp="1"/>
          </p:cNvSpPr>
          <p:nvPr>
            <p:ph idx="1"/>
          </p:nvPr>
        </p:nvSpPr>
        <p:spPr>
          <a:xfrm>
            <a:off x="457200" y="1600200"/>
            <a:ext cx="8229600" cy="4997450"/>
          </a:xfrm>
        </p:spPr>
        <p:txBody>
          <a:bodyPr rtlCol="0">
            <a:normAutofit fontScale="92500" lnSpcReduction="20000"/>
          </a:bodyPr>
          <a:lstStyle/>
          <a:p>
            <a:pPr eaLnBrk="1" hangingPunct="1">
              <a:defRPr/>
            </a:pPr>
            <a:r>
              <a:rPr lang="en-US" dirty="0"/>
              <a:t>As </a:t>
            </a:r>
            <a:r>
              <a:rPr lang="en-US" dirty="0" smtClean="0"/>
              <a:t>principals work </a:t>
            </a:r>
            <a:r>
              <a:rPr lang="en-US" dirty="0"/>
              <a:t>to untangle the complexities of </a:t>
            </a:r>
            <a:r>
              <a:rPr lang="en-US" dirty="0" smtClean="0"/>
              <a:t>their work, </a:t>
            </a:r>
            <a:r>
              <a:rPr lang="en-US" dirty="0"/>
              <a:t>they know that any one data source, no matter what that data source is and how much stock others put into that data source (such as scores on a standardized </a:t>
            </a:r>
            <a:r>
              <a:rPr lang="en-US" dirty="0" smtClean="0"/>
              <a:t>test)</a:t>
            </a:r>
            <a:r>
              <a:rPr lang="en-US" dirty="0"/>
              <a:t>, can only provide a limited perspective on </a:t>
            </a:r>
            <a:r>
              <a:rPr lang="en-US" dirty="0" smtClean="0"/>
              <a:t>what is happening in their schools and their role as instructional leaders within them.</a:t>
            </a:r>
          </a:p>
          <a:p>
            <a:pPr eaLnBrk="1" hangingPunct="1">
              <a:defRPr/>
            </a:pPr>
            <a:endParaRPr lang="en-US" dirty="0"/>
          </a:p>
          <a:p>
            <a:pPr eaLnBrk="1" hangingPunct="1">
              <a:defRPr/>
            </a:pPr>
            <a:r>
              <a:rPr lang="en-US" dirty="0"/>
              <a:t>Hence, </a:t>
            </a:r>
            <a:r>
              <a:rPr lang="en-US" dirty="0" smtClean="0"/>
              <a:t>most principal action researchers </a:t>
            </a:r>
            <a:r>
              <a:rPr lang="en-US" dirty="0"/>
              <a:t>choose to utilize more than one source of data to gain insights into their </a:t>
            </a:r>
            <a:r>
              <a:rPr lang="en-US" dirty="0" smtClean="0"/>
              <a:t>wonderings.</a:t>
            </a:r>
            <a:endParaRPr lang="en-US" dirty="0"/>
          </a:p>
          <a:p>
            <a:pPr eaLnBrk="1" fontAlgn="auto" hangingPunct="1">
              <a:spcAft>
                <a:spcPts val="0"/>
              </a:spcAft>
              <a:buFont typeface="Arial" pitchFamily="34" charset="0"/>
              <a:buChar char="•"/>
              <a:defRPr/>
            </a:pPr>
            <a:endParaRPr lang="en-US" dirty="0">
              <a:ea typeface="+mn-ea"/>
              <a:cs typeface="+mn-cs"/>
            </a:endParaRPr>
          </a:p>
        </p:txBody>
      </p:sp>
    </p:spTree>
    <p:extLst>
      <p:ext uri="{BB962C8B-B14F-4D97-AF65-F5344CB8AC3E}">
        <p14:creationId xmlns:p14="http://schemas.microsoft.com/office/powerpoint/2010/main" val="2204656443"/>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2576</TotalTime>
  <Words>1726</Words>
  <Application>Microsoft Office PowerPoint</Application>
  <PresentationFormat>On-screen Show (4:3)</PresentationFormat>
  <Paragraphs>125</Paragraphs>
  <Slides>30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ＭＳ Ｐゴシック</vt:lpstr>
      <vt:lpstr>Arial</vt:lpstr>
      <vt:lpstr>Calibri</vt:lpstr>
      <vt:lpstr>Edwardian Script ITC</vt:lpstr>
      <vt:lpstr>Times</vt:lpstr>
      <vt:lpstr>Black</vt:lpstr>
      <vt:lpstr>The Inquiry Brief Litmus Test</vt:lpstr>
      <vt:lpstr>Welcome to the  Inquiry Brief Litmus Test!</vt:lpstr>
      <vt:lpstr>PowerPoint Presentation</vt:lpstr>
      <vt:lpstr>PowerPoint Presentation</vt:lpstr>
      <vt:lpstr>PowerPoint Presentation</vt:lpstr>
      <vt:lpstr>PowerPoint Presentation</vt:lpstr>
      <vt:lpstr>Litmus Test Question One</vt:lpstr>
      <vt:lpstr>PowerPoint Presentation</vt:lpstr>
      <vt:lpstr>PowerPoint Presentation</vt:lpstr>
      <vt:lpstr>PowerPoint Presentation</vt:lpstr>
      <vt:lpstr>Possible Data Collection Strategies</vt:lpstr>
      <vt:lpstr>Litmus Test Question Two</vt:lpstr>
      <vt:lpstr>PowerPoint Presentation</vt:lpstr>
      <vt:lpstr>PowerPoint Presentation</vt:lpstr>
      <vt:lpstr>PowerPoint Presentation</vt:lpstr>
      <vt:lpstr>Litmus Test Question Three</vt:lpstr>
      <vt:lpstr>PowerPoint Presentation</vt:lpstr>
      <vt:lpstr>PowerPoint Presentation</vt:lpstr>
      <vt:lpstr>PowerPoint Presentation</vt:lpstr>
      <vt:lpstr>PowerPoint Presentation</vt:lpstr>
      <vt:lpstr>PowerPoint Presentation</vt:lpstr>
      <vt:lpstr>Litmus Test Question Four</vt:lpstr>
      <vt:lpstr>PowerPoint Presentation</vt:lpstr>
      <vt:lpstr>PowerPoint Presentation</vt:lpstr>
      <vt:lpstr>PowerPoint Presentation</vt:lpstr>
      <vt:lpstr>Litmus Test Question Five</vt:lpstr>
      <vt:lpstr>PowerPoint Presentation</vt:lpstr>
      <vt:lpstr>PowerPoint Presentation</vt:lpstr>
      <vt:lpstr>PowerPoint Presentation</vt:lpstr>
      <vt:lpstr>Congratulations!</vt:lpstr>
    </vt:vector>
  </TitlesOfParts>
  <Company>University of Florida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Action Research, PLCs, and the Virtual School Educator</dc:title>
  <dc:creator>Nancy Dana</dc:creator>
  <cp:lastModifiedBy>Linda Marrs-Morford</cp:lastModifiedBy>
  <cp:revision>95</cp:revision>
  <dcterms:created xsi:type="dcterms:W3CDTF">2011-09-03T12:59:23Z</dcterms:created>
  <dcterms:modified xsi:type="dcterms:W3CDTF">2019-06-13T14:44:50Z</dcterms:modified>
</cp:coreProperties>
</file>