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5"/>
  </p:notesMasterIdLst>
  <p:sldIdLst>
    <p:sldId id="488" r:id="rId5"/>
    <p:sldId id="489" r:id="rId6"/>
    <p:sldId id="490" r:id="rId7"/>
    <p:sldId id="491" r:id="rId8"/>
    <p:sldId id="492" r:id="rId9"/>
    <p:sldId id="493" r:id="rId10"/>
    <p:sldId id="502" r:id="rId11"/>
    <p:sldId id="503" r:id="rId12"/>
    <p:sldId id="504" r:id="rId13"/>
    <p:sldId id="505" r:id="rId14"/>
    <p:sldId id="506" r:id="rId15"/>
    <p:sldId id="508" r:id="rId16"/>
    <p:sldId id="509" r:id="rId17"/>
    <p:sldId id="510" r:id="rId18"/>
    <p:sldId id="511" r:id="rId19"/>
    <p:sldId id="512" r:id="rId20"/>
    <p:sldId id="513" r:id="rId21"/>
    <p:sldId id="514" r:id="rId22"/>
    <p:sldId id="515" r:id="rId23"/>
    <p:sldId id="516" r:id="rId24"/>
    <p:sldId id="517" r:id="rId25"/>
    <p:sldId id="518" r:id="rId26"/>
    <p:sldId id="519" r:id="rId27"/>
    <p:sldId id="520" r:id="rId28"/>
    <p:sldId id="521" r:id="rId29"/>
    <p:sldId id="522" r:id="rId30"/>
    <p:sldId id="523" r:id="rId31"/>
    <p:sldId id="524" r:id="rId32"/>
    <p:sldId id="525" r:id="rId33"/>
    <p:sldId id="526"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FF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9" autoAdjust="0"/>
    <p:restoredTop sz="94660"/>
  </p:normalViewPr>
  <p:slideViewPr>
    <p:cSldViewPr snapToGrid="0" snapToObjects="1">
      <p:cViewPr varScale="1">
        <p:scale>
          <a:sx n="62" d="100"/>
          <a:sy n="62" d="100"/>
        </p:scale>
        <p:origin x="1004" y="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896AA3-A365-0F44-8658-3D4E27A368F4}" type="datetimeFigureOut">
              <a:rPr lang="en-US" smtClean="0"/>
              <a:t>11/10/2020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720457-4301-B948-BFDE-8C2E7D4D8B90}" type="slidenum">
              <a:rPr lang="en-US" smtClean="0"/>
              <a:t>‹#›</a:t>
            </a:fld>
            <a:endParaRPr lang="en-US"/>
          </a:p>
        </p:txBody>
      </p:sp>
    </p:spTree>
    <p:extLst>
      <p:ext uri="{BB962C8B-B14F-4D97-AF65-F5344CB8AC3E}">
        <p14:creationId xmlns:p14="http://schemas.microsoft.com/office/powerpoint/2010/main" val="21663445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charset="0"/>
                <a:ea typeface="ＭＳ Ｐゴシック" charset="0"/>
                <a:cs typeface="ＭＳ Ｐゴシック" charset="0"/>
              </a:defRPr>
            </a:lvl1pPr>
            <a:lvl2pPr marL="742950" indent="-285750">
              <a:defRPr sz="4400">
                <a:solidFill>
                  <a:schemeClr val="tx1"/>
                </a:solidFill>
                <a:latin typeface="Times" charset="0"/>
                <a:ea typeface="ＭＳ Ｐゴシック" charset="0"/>
              </a:defRPr>
            </a:lvl2pPr>
            <a:lvl3pPr marL="1143000" indent="-228600">
              <a:defRPr sz="4400">
                <a:solidFill>
                  <a:schemeClr val="tx1"/>
                </a:solidFill>
                <a:latin typeface="Times" charset="0"/>
                <a:ea typeface="ＭＳ Ｐゴシック" charset="0"/>
              </a:defRPr>
            </a:lvl3pPr>
            <a:lvl4pPr marL="1600200" indent="-228600">
              <a:defRPr sz="4400">
                <a:solidFill>
                  <a:schemeClr val="tx1"/>
                </a:solidFill>
                <a:latin typeface="Times" charset="0"/>
                <a:ea typeface="ＭＳ Ｐゴシック" charset="0"/>
              </a:defRPr>
            </a:lvl4pPr>
            <a:lvl5pPr marL="2057400" indent="-228600">
              <a:defRPr sz="4400">
                <a:solidFill>
                  <a:schemeClr val="tx1"/>
                </a:solidFill>
                <a:latin typeface="Times" charset="0"/>
                <a:ea typeface="ＭＳ Ｐゴシック" charset="0"/>
              </a:defRPr>
            </a:lvl5pPr>
            <a:lvl6pPr marL="2514600" indent="-228600" eaLnBrk="0" fontAlgn="base" hangingPunct="0">
              <a:spcBef>
                <a:spcPct val="0"/>
              </a:spcBef>
              <a:spcAft>
                <a:spcPct val="0"/>
              </a:spcAft>
              <a:defRPr sz="4400">
                <a:solidFill>
                  <a:schemeClr val="tx1"/>
                </a:solidFill>
                <a:latin typeface="Times" charset="0"/>
                <a:ea typeface="ＭＳ Ｐゴシック" charset="0"/>
              </a:defRPr>
            </a:lvl6pPr>
            <a:lvl7pPr marL="2971800" indent="-228600" eaLnBrk="0" fontAlgn="base" hangingPunct="0">
              <a:spcBef>
                <a:spcPct val="0"/>
              </a:spcBef>
              <a:spcAft>
                <a:spcPct val="0"/>
              </a:spcAft>
              <a:defRPr sz="4400">
                <a:solidFill>
                  <a:schemeClr val="tx1"/>
                </a:solidFill>
                <a:latin typeface="Times" charset="0"/>
                <a:ea typeface="ＭＳ Ｐゴシック" charset="0"/>
              </a:defRPr>
            </a:lvl7pPr>
            <a:lvl8pPr marL="3429000" indent="-228600" eaLnBrk="0" fontAlgn="base" hangingPunct="0">
              <a:spcBef>
                <a:spcPct val="0"/>
              </a:spcBef>
              <a:spcAft>
                <a:spcPct val="0"/>
              </a:spcAft>
              <a:defRPr sz="4400">
                <a:solidFill>
                  <a:schemeClr val="tx1"/>
                </a:solidFill>
                <a:latin typeface="Times" charset="0"/>
                <a:ea typeface="ＭＳ Ｐゴシック" charset="0"/>
              </a:defRPr>
            </a:lvl8pPr>
            <a:lvl9pPr marL="3886200" indent="-228600" eaLnBrk="0" fontAlgn="base" hangingPunct="0">
              <a:spcBef>
                <a:spcPct val="0"/>
              </a:spcBef>
              <a:spcAft>
                <a:spcPct val="0"/>
              </a:spcAft>
              <a:defRPr sz="4400">
                <a:solidFill>
                  <a:schemeClr val="tx1"/>
                </a:solidFill>
                <a:latin typeface="Times" charset="0"/>
                <a:ea typeface="ＭＳ Ｐゴシック" charset="0"/>
              </a:defRPr>
            </a:lvl9pPr>
          </a:lstStyle>
          <a:p>
            <a:fld id="{613CB24C-F18E-C446-9238-1D834A319313}" type="slidenum">
              <a:rPr lang="en-US" sz="1200"/>
              <a:pPr/>
              <a:t>1</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ln/>
        </p:spPr>
      </p:sp>
      <p:sp>
        <p:nvSpPr>
          <p:cNvPr id="512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
        <p:nvSpPr>
          <p:cNvPr id="512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charset="0"/>
                <a:ea typeface="ＭＳ Ｐゴシック" charset="0"/>
                <a:cs typeface="ＭＳ Ｐゴシック" charset="0"/>
              </a:defRPr>
            </a:lvl1pPr>
            <a:lvl2pPr marL="742950" indent="-285750">
              <a:defRPr sz="4400">
                <a:solidFill>
                  <a:schemeClr val="tx1"/>
                </a:solidFill>
                <a:latin typeface="Times" charset="0"/>
                <a:ea typeface="ＭＳ Ｐゴシック" charset="0"/>
              </a:defRPr>
            </a:lvl2pPr>
            <a:lvl3pPr marL="1143000" indent="-228600">
              <a:defRPr sz="4400">
                <a:solidFill>
                  <a:schemeClr val="tx1"/>
                </a:solidFill>
                <a:latin typeface="Times" charset="0"/>
                <a:ea typeface="ＭＳ Ｐゴシック" charset="0"/>
              </a:defRPr>
            </a:lvl3pPr>
            <a:lvl4pPr marL="1600200" indent="-228600">
              <a:defRPr sz="4400">
                <a:solidFill>
                  <a:schemeClr val="tx1"/>
                </a:solidFill>
                <a:latin typeface="Times" charset="0"/>
                <a:ea typeface="ＭＳ Ｐゴシック" charset="0"/>
              </a:defRPr>
            </a:lvl4pPr>
            <a:lvl5pPr marL="2057400" indent="-228600">
              <a:defRPr sz="4400">
                <a:solidFill>
                  <a:schemeClr val="tx1"/>
                </a:solidFill>
                <a:latin typeface="Times" charset="0"/>
                <a:ea typeface="ＭＳ Ｐゴシック" charset="0"/>
              </a:defRPr>
            </a:lvl5pPr>
            <a:lvl6pPr marL="2514600" indent="-228600" eaLnBrk="0" fontAlgn="base" hangingPunct="0">
              <a:spcBef>
                <a:spcPct val="0"/>
              </a:spcBef>
              <a:spcAft>
                <a:spcPct val="0"/>
              </a:spcAft>
              <a:defRPr sz="4400">
                <a:solidFill>
                  <a:schemeClr val="tx1"/>
                </a:solidFill>
                <a:latin typeface="Times" charset="0"/>
                <a:ea typeface="ＭＳ Ｐゴシック" charset="0"/>
              </a:defRPr>
            </a:lvl6pPr>
            <a:lvl7pPr marL="2971800" indent="-228600" eaLnBrk="0" fontAlgn="base" hangingPunct="0">
              <a:spcBef>
                <a:spcPct val="0"/>
              </a:spcBef>
              <a:spcAft>
                <a:spcPct val="0"/>
              </a:spcAft>
              <a:defRPr sz="4400">
                <a:solidFill>
                  <a:schemeClr val="tx1"/>
                </a:solidFill>
                <a:latin typeface="Times" charset="0"/>
                <a:ea typeface="ＭＳ Ｐゴシック" charset="0"/>
              </a:defRPr>
            </a:lvl7pPr>
            <a:lvl8pPr marL="3429000" indent="-228600" eaLnBrk="0" fontAlgn="base" hangingPunct="0">
              <a:spcBef>
                <a:spcPct val="0"/>
              </a:spcBef>
              <a:spcAft>
                <a:spcPct val="0"/>
              </a:spcAft>
              <a:defRPr sz="4400">
                <a:solidFill>
                  <a:schemeClr val="tx1"/>
                </a:solidFill>
                <a:latin typeface="Times" charset="0"/>
                <a:ea typeface="ＭＳ Ｐゴシック" charset="0"/>
              </a:defRPr>
            </a:lvl8pPr>
            <a:lvl9pPr marL="3886200" indent="-228600" eaLnBrk="0" fontAlgn="base" hangingPunct="0">
              <a:spcBef>
                <a:spcPct val="0"/>
              </a:spcBef>
              <a:spcAft>
                <a:spcPct val="0"/>
              </a:spcAft>
              <a:defRPr sz="4400">
                <a:solidFill>
                  <a:schemeClr val="tx1"/>
                </a:solidFill>
                <a:latin typeface="Times" charset="0"/>
                <a:ea typeface="ＭＳ Ｐゴシック" charset="0"/>
              </a:defRPr>
            </a:lvl9pPr>
          </a:lstStyle>
          <a:p>
            <a:fld id="{76CEDFC4-662E-644E-A7AB-A348D1523CC3}" type="slidenum">
              <a:rPr lang="en-US" sz="1200"/>
              <a:pPr/>
              <a:t>25</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7ECA73-EC5C-B048-A0C4-21B72F512ED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32FFB-20E6-EF48-89A2-C7A48FEECAD4}"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7ECA73-EC5C-B048-A0C4-21B72F512ED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32FFB-20E6-EF48-89A2-C7A48FEECAD4}"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7ECA73-EC5C-B048-A0C4-21B72F512ED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32FFB-20E6-EF48-89A2-C7A48FEECAD4}"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7ECA73-EC5C-B048-A0C4-21B72F512ED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32FFB-20E6-EF48-89A2-C7A48FEECAD4}"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7ECA73-EC5C-B048-A0C4-21B72F512ED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32FFB-20E6-EF48-89A2-C7A48FEECAD4}"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7ECA73-EC5C-B048-A0C4-21B72F512ED5}"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132FFB-20E6-EF48-89A2-C7A48FEECAD4}"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7ECA73-EC5C-B048-A0C4-21B72F512ED5}" type="datetimeFigureOut">
              <a:rPr lang="en-US" smtClean="0"/>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132FFB-20E6-EF48-89A2-C7A48FEECAD4}"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7ECA73-EC5C-B048-A0C4-21B72F512ED5}" type="datetimeFigureOut">
              <a:rPr lang="en-US" smtClean="0"/>
              <a:t>11/10/2020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132FFB-20E6-EF48-89A2-C7A48FEECAD4}"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7ECA73-EC5C-B048-A0C4-21B72F512ED5}" type="datetimeFigureOut">
              <a:rPr lang="en-US" smtClean="0"/>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132FFB-20E6-EF48-89A2-C7A48FEECAD4}"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7ECA73-EC5C-B048-A0C4-21B72F512ED5}"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132FFB-20E6-EF48-89A2-C7A48FEECAD4}"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7ECA73-EC5C-B048-A0C4-21B72F512ED5}"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132FFB-20E6-EF48-89A2-C7A48FEECAD4}"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ECA73-EC5C-B048-A0C4-21B72F512ED5}" type="datetimeFigureOut">
              <a:rPr lang="en-US" smtClean="0"/>
              <a:t>11/10/2020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132FFB-20E6-EF48-89A2-C7A48FEECAD4}"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609600" y="188913"/>
            <a:ext cx="8229600" cy="863600"/>
          </a:xfrm>
        </p:spPr>
        <p:txBody>
          <a:bodyPr/>
          <a:lstStyle/>
          <a:p>
            <a:pPr eaLnBrk="1" hangingPunct="1"/>
            <a:r>
              <a:rPr lang="en-US" dirty="0">
                <a:solidFill>
                  <a:srgbClr val="FFFF00"/>
                </a:solidFill>
                <a:latin typeface="Cambria" panose="02040503050406030204" pitchFamily="18" charset="0"/>
                <a:ea typeface="Cambria" panose="02040503050406030204" pitchFamily="18" charset="0"/>
              </a:rPr>
              <a:t>The Inquiry Brief Litmus Test</a:t>
            </a:r>
          </a:p>
        </p:txBody>
      </p:sp>
      <p:sp>
        <p:nvSpPr>
          <p:cNvPr id="20483" name="Rectangle 3"/>
          <p:cNvSpPr>
            <a:spLocks noGrp="1" noChangeArrowheads="1"/>
          </p:cNvSpPr>
          <p:nvPr>
            <p:ph type="subTitle" idx="1"/>
          </p:nvPr>
        </p:nvSpPr>
        <p:spPr>
          <a:xfrm>
            <a:off x="1295400" y="5126038"/>
            <a:ext cx="6400800" cy="1531937"/>
          </a:xfrm>
        </p:spPr>
        <p:txBody>
          <a:bodyPr rtlCol="0">
            <a:normAutofit/>
          </a:bodyPr>
          <a:lstStyle/>
          <a:p>
            <a:pPr>
              <a:defRPr/>
            </a:pPr>
            <a:r>
              <a:rPr lang="en-US" sz="2400" i="1" dirty="0">
                <a:solidFill>
                  <a:srgbClr val="CCFFCC"/>
                </a:solidFill>
                <a:latin typeface="Cambria" panose="02040503050406030204" pitchFamily="18" charset="0"/>
                <a:ea typeface="Cambria" panose="02040503050406030204" pitchFamily="18" charset="0"/>
              </a:rPr>
              <a:t>Developed by </a:t>
            </a:r>
            <a:r>
              <a:rPr lang="en-US" sz="2400" dirty="0">
                <a:latin typeface="Cambria" panose="02040503050406030204" pitchFamily="18" charset="0"/>
                <a:ea typeface="Cambria" panose="02040503050406030204" pitchFamily="18" charset="0"/>
              </a:rPr>
              <a:t>Nancy </a:t>
            </a:r>
            <a:r>
              <a:rPr lang="en-US" sz="2400" dirty="0" err="1">
                <a:latin typeface="Cambria" panose="02040503050406030204" pitchFamily="18" charset="0"/>
                <a:ea typeface="Cambria" panose="02040503050406030204" pitchFamily="18" charset="0"/>
              </a:rPr>
              <a:t>Fichtman</a:t>
            </a:r>
            <a:r>
              <a:rPr lang="en-US" sz="2400" dirty="0">
                <a:latin typeface="Cambria" panose="02040503050406030204" pitchFamily="18" charset="0"/>
                <a:ea typeface="Cambria" panose="02040503050406030204" pitchFamily="18" charset="0"/>
              </a:rPr>
              <a:t> Dana based on the book </a:t>
            </a:r>
            <a:r>
              <a:rPr lang="en-US" sz="2400" i="1" dirty="0">
                <a:latin typeface="Cambria" panose="02040503050406030204" pitchFamily="18" charset="0"/>
                <a:ea typeface="Cambria" panose="02040503050406030204" pitchFamily="18" charset="0"/>
              </a:rPr>
              <a:t>Digging Deeper into Action Research:  </a:t>
            </a:r>
          </a:p>
          <a:p>
            <a:pPr>
              <a:defRPr/>
            </a:pPr>
            <a:r>
              <a:rPr lang="en-US" sz="2400" i="1" dirty="0">
                <a:latin typeface="Cambria" panose="02040503050406030204" pitchFamily="18" charset="0"/>
                <a:ea typeface="Cambria" panose="02040503050406030204" pitchFamily="18" charset="0"/>
              </a:rPr>
              <a:t>A Teacher Inquirer’s Field Guide </a:t>
            </a:r>
            <a:r>
              <a:rPr lang="en-US" sz="2400" dirty="0">
                <a:latin typeface="Cambria" panose="02040503050406030204" pitchFamily="18" charset="0"/>
                <a:ea typeface="Cambria" panose="02040503050406030204" pitchFamily="18" charset="0"/>
              </a:rPr>
              <a:t>(2013)  </a:t>
            </a:r>
          </a:p>
        </p:txBody>
      </p:sp>
      <p:pic>
        <p:nvPicPr>
          <p:cNvPr id="1536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55988" y="1376363"/>
            <a:ext cx="2295525"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1341438"/>
            <a:ext cx="25527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341438"/>
            <a:ext cx="25527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6584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2060575"/>
            <a:ext cx="8229600" cy="4525963"/>
          </a:xfrm>
        </p:spPr>
        <p:txBody>
          <a:bodyPr rtlCol="0">
            <a:normAutofit fontScale="92500" lnSpcReduction="20000"/>
          </a:bodyPr>
          <a:lstStyle/>
          <a:p>
            <a:pPr eaLnBrk="1" fontAlgn="auto" hangingPunct="1">
              <a:spcAft>
                <a:spcPts val="0"/>
              </a:spcAft>
              <a:buFont typeface="Arial" pitchFamily="34" charset="0"/>
              <a:buChar char="•"/>
              <a:defRPr/>
            </a:pPr>
            <a:r>
              <a:rPr lang="en-US" i="1" dirty="0">
                <a:solidFill>
                  <a:srgbClr val="FF0000"/>
                </a:solidFill>
                <a:latin typeface="Cambria" panose="02040503050406030204" pitchFamily="18" charset="0"/>
                <a:ea typeface="Cambria" panose="02040503050406030204" pitchFamily="18" charset="0"/>
              </a:rPr>
              <a:t>Before continuing with the litmus test</a:t>
            </a:r>
            <a:r>
              <a:rPr lang="en-US" dirty="0">
                <a:solidFill>
                  <a:srgbClr val="FF0000"/>
                </a:solidFill>
                <a:latin typeface="Cambria" panose="02040503050406030204" pitchFamily="18" charset="0"/>
                <a:ea typeface="Cambria" panose="02040503050406030204" pitchFamily="18" charset="0"/>
              </a:rPr>
              <a:t>, </a:t>
            </a:r>
            <a:r>
              <a:rPr lang="en-US" dirty="0" smtClean="0">
                <a:latin typeface="Cambria" panose="02040503050406030204" pitchFamily="18" charset="0"/>
                <a:ea typeface="Cambria" panose="02040503050406030204" pitchFamily="18" charset="0"/>
              </a:rPr>
              <a:t>look carefully at your inquiry brief.  </a:t>
            </a:r>
          </a:p>
          <a:p>
            <a:pPr eaLnBrk="1" fontAlgn="auto" hangingPunct="1">
              <a:spcAft>
                <a:spcPts val="0"/>
              </a:spcAft>
              <a:buFont typeface="Arial" pitchFamily="34" charset="0"/>
              <a:buChar char="•"/>
              <a:defRPr/>
            </a:pPr>
            <a:endParaRPr lang="en-US" dirty="0">
              <a:latin typeface="Cambria" panose="02040503050406030204" pitchFamily="18" charset="0"/>
              <a:ea typeface="Cambria" panose="02040503050406030204" pitchFamily="18" charset="0"/>
            </a:endParaRPr>
          </a:p>
          <a:p>
            <a:pPr eaLnBrk="1" fontAlgn="auto" hangingPunct="1">
              <a:spcAft>
                <a:spcPts val="0"/>
              </a:spcAft>
              <a:buFont typeface="Arial" pitchFamily="34" charset="0"/>
              <a:buChar char="•"/>
              <a:defRPr/>
            </a:pPr>
            <a:r>
              <a:rPr lang="en-US" i="1" dirty="0" smtClean="0">
                <a:latin typeface="Cambria" panose="02040503050406030204" pitchFamily="18" charset="0"/>
                <a:ea typeface="Cambria" panose="02040503050406030204" pitchFamily="18" charset="0"/>
              </a:rPr>
              <a:t>Have you incorporated more than one data collection strategy into your inquiry plan?</a:t>
            </a:r>
          </a:p>
          <a:p>
            <a:pPr eaLnBrk="1" fontAlgn="auto" hangingPunct="1">
              <a:spcAft>
                <a:spcPts val="0"/>
              </a:spcAft>
              <a:buFont typeface="Arial" pitchFamily="34" charset="0"/>
              <a:buChar char="•"/>
              <a:defRPr/>
            </a:pPr>
            <a:endParaRPr lang="en-US" i="1" dirty="0">
              <a:latin typeface="Cambria" panose="02040503050406030204" pitchFamily="18" charset="0"/>
              <a:ea typeface="Cambria" panose="02040503050406030204" pitchFamily="18" charset="0"/>
            </a:endParaRPr>
          </a:p>
          <a:p>
            <a:pPr eaLnBrk="1" fontAlgn="auto" hangingPunct="1">
              <a:spcAft>
                <a:spcPts val="0"/>
              </a:spcAft>
              <a:buFont typeface="Arial" pitchFamily="34" charset="0"/>
              <a:buChar char="•"/>
              <a:defRPr/>
            </a:pPr>
            <a:r>
              <a:rPr lang="en-US" dirty="0" smtClean="0">
                <a:latin typeface="Cambria" panose="02040503050406030204" pitchFamily="18" charset="0"/>
                <a:ea typeface="Cambria" panose="02040503050406030204" pitchFamily="18" charset="0"/>
              </a:rPr>
              <a:t>If not, consider the multiple possibilities that exist for data collection listed on the next slide and add additional data collection strategies to your plan that will inform your research.</a:t>
            </a:r>
            <a:endParaRPr lang="en-US" i="1" dirty="0">
              <a:latin typeface="Cambria" panose="02040503050406030204" pitchFamily="18" charset="0"/>
              <a:ea typeface="Cambria" panose="02040503050406030204" pitchFamily="18" charset="0"/>
            </a:endParaRPr>
          </a:p>
          <a:p>
            <a:pPr eaLnBrk="1" fontAlgn="auto" hangingPunct="1">
              <a:spcAft>
                <a:spcPts val="0"/>
              </a:spcAft>
              <a:buFont typeface="Arial" pitchFamily="34" charset="0"/>
              <a:buChar char="•"/>
              <a:defRPr/>
            </a:pPr>
            <a:endParaRPr lang="en-US" dirty="0">
              <a:ea typeface="+mn-ea"/>
              <a:cs typeface="+mn-cs"/>
            </a:endParaRPr>
          </a:p>
        </p:txBody>
      </p:sp>
      <p:pic>
        <p:nvPicPr>
          <p:cNvPr id="3481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333375"/>
            <a:ext cx="1549400" cy="15478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949950"/>
            <a:ext cx="755650" cy="7572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7381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normAutofit fontScale="90000"/>
          </a:bodyPr>
          <a:lstStyle/>
          <a:p>
            <a:pPr eaLnBrk="1" hangingPunct="1"/>
            <a:r>
              <a:rPr lang="en-US" dirty="0">
                <a:solidFill>
                  <a:srgbClr val="FFFF00"/>
                </a:solidFill>
                <a:latin typeface="Cambria" panose="02040503050406030204" pitchFamily="18" charset="0"/>
                <a:ea typeface="Cambria" panose="02040503050406030204" pitchFamily="18" charset="0"/>
              </a:rPr>
              <a:t>Possible Data Collection Strategies</a:t>
            </a:r>
          </a:p>
        </p:txBody>
      </p:sp>
      <p:sp>
        <p:nvSpPr>
          <p:cNvPr id="3" name="Content Placeholder 2"/>
          <p:cNvSpPr>
            <a:spLocks noGrp="1"/>
          </p:cNvSpPr>
          <p:nvPr>
            <p:ph idx="1"/>
          </p:nvPr>
        </p:nvSpPr>
        <p:spPr>
          <a:xfrm>
            <a:off x="468313" y="1557338"/>
            <a:ext cx="8229600" cy="5029200"/>
          </a:xfrm>
        </p:spPr>
        <p:txBody>
          <a:bodyPr rtlCol="0">
            <a:normAutofit fontScale="62500" lnSpcReduction="20000"/>
          </a:bodyPr>
          <a:lstStyle/>
          <a:p>
            <a:pPr>
              <a:defRPr/>
            </a:pPr>
            <a:r>
              <a:rPr lang="en-US" dirty="0" smtClean="0">
                <a:latin typeface="Cambria" panose="02040503050406030204" pitchFamily="18" charset="0"/>
                <a:ea typeface="Cambria" panose="02040503050406030204" pitchFamily="18" charset="0"/>
              </a:rPr>
              <a:t>Student Work</a:t>
            </a:r>
          </a:p>
          <a:p>
            <a:pPr>
              <a:defRPr/>
            </a:pPr>
            <a:r>
              <a:rPr lang="en-US" dirty="0" smtClean="0">
                <a:latin typeface="Cambria" panose="02040503050406030204" pitchFamily="18" charset="0"/>
                <a:ea typeface="Cambria" panose="02040503050406030204" pitchFamily="18" charset="0"/>
              </a:rPr>
              <a:t>Field </a:t>
            </a:r>
            <a:r>
              <a:rPr lang="en-US" dirty="0">
                <a:latin typeface="Cambria" panose="02040503050406030204" pitchFamily="18" charset="0"/>
                <a:ea typeface="Cambria" panose="02040503050406030204" pitchFamily="18" charset="0"/>
              </a:rPr>
              <a:t>N</a:t>
            </a:r>
            <a:r>
              <a:rPr lang="en-US" dirty="0" smtClean="0">
                <a:latin typeface="Cambria" panose="02040503050406030204" pitchFamily="18" charset="0"/>
                <a:ea typeface="Cambria" panose="02040503050406030204" pitchFamily="18" charset="0"/>
              </a:rPr>
              <a:t>otes/Anecdotal </a:t>
            </a:r>
            <a:r>
              <a:rPr lang="en-US" dirty="0">
                <a:latin typeface="Cambria" panose="02040503050406030204" pitchFamily="18" charset="0"/>
                <a:ea typeface="Cambria" panose="02040503050406030204" pitchFamily="18" charset="0"/>
              </a:rPr>
              <a:t>N</a:t>
            </a:r>
            <a:r>
              <a:rPr lang="en-US" dirty="0" smtClean="0">
                <a:latin typeface="Cambria" panose="02040503050406030204" pitchFamily="18" charset="0"/>
                <a:ea typeface="Cambria" panose="02040503050406030204" pitchFamily="18" charset="0"/>
              </a:rPr>
              <a:t>otes/Running </a:t>
            </a:r>
            <a:r>
              <a:rPr lang="en-US" dirty="0">
                <a:latin typeface="Cambria" panose="02040503050406030204" pitchFamily="18" charset="0"/>
                <a:ea typeface="Cambria" panose="02040503050406030204" pitchFamily="18" charset="0"/>
              </a:rPr>
              <a:t>R</a:t>
            </a:r>
            <a:r>
              <a:rPr lang="en-US" dirty="0" smtClean="0">
                <a:latin typeface="Cambria" panose="02040503050406030204" pitchFamily="18" charset="0"/>
                <a:ea typeface="Cambria" panose="02040503050406030204" pitchFamily="18" charset="0"/>
              </a:rPr>
              <a:t>ecords </a:t>
            </a:r>
            <a:endParaRPr lang="en-US" dirty="0">
              <a:latin typeface="Cambria" panose="02040503050406030204" pitchFamily="18" charset="0"/>
              <a:ea typeface="Cambria" panose="02040503050406030204" pitchFamily="18" charset="0"/>
            </a:endParaRPr>
          </a:p>
          <a:p>
            <a:pPr>
              <a:defRPr/>
            </a:pPr>
            <a:r>
              <a:rPr lang="en-US" dirty="0">
                <a:latin typeface="Cambria" panose="02040503050406030204" pitchFamily="18" charset="0"/>
                <a:ea typeface="Cambria" panose="02040503050406030204" pitchFamily="18" charset="0"/>
              </a:rPr>
              <a:t>D</a:t>
            </a:r>
            <a:r>
              <a:rPr lang="en-US" dirty="0" smtClean="0">
                <a:latin typeface="Cambria" panose="02040503050406030204" pitchFamily="18" charset="0"/>
                <a:ea typeface="Cambria" panose="02040503050406030204" pitchFamily="18" charset="0"/>
              </a:rPr>
              <a:t>ocuments </a:t>
            </a:r>
            <a:r>
              <a:rPr lang="en-US" dirty="0">
                <a:solidFill>
                  <a:srgbClr val="CCFFCC"/>
                </a:solidFill>
                <a:latin typeface="Cambria" panose="02040503050406030204" pitchFamily="18" charset="0"/>
                <a:ea typeface="Cambria" panose="02040503050406030204" pitchFamily="18" charset="0"/>
              </a:rPr>
              <a:t>(such as lesson plans, curriculum guides, school policy, textbooks, IEPs, district memos, parent newsletters, progress reports, teacher plans books, and correspondence to and from </a:t>
            </a:r>
            <a:r>
              <a:rPr lang="en-US" dirty="0" smtClean="0">
                <a:solidFill>
                  <a:srgbClr val="CCFFCC"/>
                </a:solidFill>
                <a:latin typeface="Cambria" panose="02040503050406030204" pitchFamily="18" charset="0"/>
                <a:ea typeface="Cambria" panose="02040503050406030204" pitchFamily="18" charset="0"/>
              </a:rPr>
              <a:t>teachers, parents</a:t>
            </a:r>
            <a:r>
              <a:rPr lang="en-US" dirty="0">
                <a:solidFill>
                  <a:srgbClr val="CCFFCC"/>
                </a:solidFill>
                <a:latin typeface="Cambria" panose="02040503050406030204" pitchFamily="18" charset="0"/>
                <a:ea typeface="Cambria" panose="02040503050406030204" pitchFamily="18" charset="0"/>
              </a:rPr>
              <a:t>, </a:t>
            </a:r>
            <a:r>
              <a:rPr lang="en-US" dirty="0" smtClean="0">
                <a:solidFill>
                  <a:srgbClr val="CCFFCC"/>
                </a:solidFill>
                <a:latin typeface="Cambria" panose="02040503050406030204" pitchFamily="18" charset="0"/>
                <a:ea typeface="Cambria" panose="02040503050406030204" pitchFamily="18" charset="0"/>
              </a:rPr>
              <a:t>district level administrators, </a:t>
            </a:r>
            <a:r>
              <a:rPr lang="en-US" dirty="0">
                <a:solidFill>
                  <a:srgbClr val="CCFFCC"/>
                </a:solidFill>
                <a:latin typeface="Cambria" panose="02040503050406030204" pitchFamily="18" charset="0"/>
                <a:ea typeface="Cambria" panose="02040503050406030204" pitchFamily="18" charset="0"/>
              </a:rPr>
              <a:t>and specialists</a:t>
            </a:r>
            <a:r>
              <a:rPr lang="en-US" dirty="0" smtClean="0">
                <a:solidFill>
                  <a:srgbClr val="CCFFCC"/>
                </a:solidFill>
                <a:latin typeface="Cambria" panose="02040503050406030204" pitchFamily="18" charset="0"/>
                <a:ea typeface="Cambria" panose="02040503050406030204" pitchFamily="18" charset="0"/>
              </a:rPr>
              <a:t>)</a:t>
            </a:r>
            <a:endParaRPr lang="en-US" dirty="0">
              <a:solidFill>
                <a:srgbClr val="CCFFCC"/>
              </a:solidFill>
              <a:latin typeface="Cambria" panose="02040503050406030204" pitchFamily="18" charset="0"/>
              <a:ea typeface="Cambria" panose="02040503050406030204" pitchFamily="18" charset="0"/>
            </a:endParaRPr>
          </a:p>
          <a:p>
            <a:pPr>
              <a:defRPr/>
            </a:pPr>
            <a:r>
              <a:rPr lang="en-US" dirty="0">
                <a:latin typeface="Cambria" panose="02040503050406030204" pitchFamily="18" charset="0"/>
                <a:ea typeface="Cambria" panose="02040503050406030204" pitchFamily="18" charset="0"/>
              </a:rPr>
              <a:t>I</a:t>
            </a:r>
            <a:r>
              <a:rPr lang="en-US" dirty="0" smtClean="0">
                <a:latin typeface="Cambria" panose="02040503050406030204" pitchFamily="18" charset="0"/>
                <a:ea typeface="Cambria" panose="02040503050406030204" pitchFamily="18" charset="0"/>
              </a:rPr>
              <a:t>nterviews </a:t>
            </a:r>
            <a:r>
              <a:rPr lang="en-US" dirty="0">
                <a:latin typeface="Cambria" panose="02040503050406030204" pitchFamily="18" charset="0"/>
                <a:ea typeface="Cambria" panose="02040503050406030204" pitchFamily="18" charset="0"/>
              </a:rPr>
              <a:t>(individual and group</a:t>
            </a:r>
            <a:r>
              <a:rPr lang="en-US" dirty="0" smtClean="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a:p>
            <a:pPr>
              <a:defRPr/>
            </a:pPr>
            <a:r>
              <a:rPr lang="en-US" dirty="0">
                <a:latin typeface="Cambria" panose="02040503050406030204" pitchFamily="18" charset="0"/>
                <a:ea typeface="Cambria" panose="02040503050406030204" pitchFamily="18" charset="0"/>
              </a:rPr>
              <a:t>D</a:t>
            </a:r>
            <a:r>
              <a:rPr lang="en-US" dirty="0" smtClean="0">
                <a:latin typeface="Cambria" panose="02040503050406030204" pitchFamily="18" charset="0"/>
                <a:ea typeface="Cambria" panose="02040503050406030204" pitchFamily="18" charset="0"/>
              </a:rPr>
              <a:t>igital Pictures</a:t>
            </a:r>
            <a:endParaRPr lang="en-US" dirty="0">
              <a:latin typeface="Cambria" panose="02040503050406030204" pitchFamily="18" charset="0"/>
              <a:ea typeface="Cambria" panose="02040503050406030204" pitchFamily="18" charset="0"/>
            </a:endParaRPr>
          </a:p>
          <a:p>
            <a:pPr>
              <a:defRPr/>
            </a:pPr>
            <a:r>
              <a:rPr lang="en-US" dirty="0" smtClean="0">
                <a:latin typeface="Cambria" panose="02040503050406030204" pitchFamily="18" charset="0"/>
                <a:ea typeface="Cambria" panose="02040503050406030204" pitchFamily="18" charset="0"/>
              </a:rPr>
              <a:t>Video</a:t>
            </a:r>
            <a:endParaRPr lang="en-US" dirty="0">
              <a:latin typeface="Cambria" panose="02040503050406030204" pitchFamily="18" charset="0"/>
              <a:ea typeface="Cambria" panose="02040503050406030204" pitchFamily="18" charset="0"/>
            </a:endParaRPr>
          </a:p>
          <a:p>
            <a:pPr>
              <a:defRPr/>
            </a:pPr>
            <a:r>
              <a:rPr lang="en-US" dirty="0">
                <a:latin typeface="Cambria" panose="02040503050406030204" pitchFamily="18" charset="0"/>
                <a:ea typeface="Cambria" panose="02040503050406030204" pitchFamily="18" charset="0"/>
              </a:rPr>
              <a:t>R</a:t>
            </a:r>
            <a:r>
              <a:rPr lang="en-US" dirty="0" smtClean="0">
                <a:latin typeface="Cambria" panose="02040503050406030204" pitchFamily="18" charset="0"/>
                <a:ea typeface="Cambria" panose="02040503050406030204" pitchFamily="18" charset="0"/>
              </a:rPr>
              <a:t>eflective Journals</a:t>
            </a:r>
            <a:endParaRPr lang="en-US" dirty="0">
              <a:latin typeface="Cambria" panose="02040503050406030204" pitchFamily="18" charset="0"/>
              <a:ea typeface="Cambria" panose="02040503050406030204" pitchFamily="18" charset="0"/>
            </a:endParaRPr>
          </a:p>
          <a:p>
            <a:pPr>
              <a:defRPr/>
            </a:pPr>
            <a:r>
              <a:rPr lang="en-US" dirty="0">
                <a:latin typeface="Cambria" panose="02040503050406030204" pitchFamily="18" charset="0"/>
                <a:ea typeface="Cambria" panose="02040503050406030204" pitchFamily="18" charset="0"/>
              </a:rPr>
              <a:t>W</a:t>
            </a:r>
            <a:r>
              <a:rPr lang="en-US" dirty="0" smtClean="0">
                <a:latin typeface="Cambria" panose="02040503050406030204" pitchFamily="18" charset="0"/>
                <a:ea typeface="Cambria" panose="02040503050406030204" pitchFamily="18" charset="0"/>
              </a:rPr>
              <a:t>eblogs</a:t>
            </a:r>
            <a:endParaRPr lang="en-US" dirty="0">
              <a:latin typeface="Cambria" panose="02040503050406030204" pitchFamily="18" charset="0"/>
              <a:ea typeface="Cambria" panose="02040503050406030204" pitchFamily="18" charset="0"/>
            </a:endParaRPr>
          </a:p>
          <a:p>
            <a:pPr>
              <a:defRPr/>
            </a:pPr>
            <a:r>
              <a:rPr lang="en-US" dirty="0" smtClean="0">
                <a:latin typeface="Cambria" panose="02040503050406030204" pitchFamily="18" charset="0"/>
                <a:ea typeface="Cambria" panose="02040503050406030204" pitchFamily="18" charset="0"/>
              </a:rPr>
              <a:t>Surveys</a:t>
            </a:r>
            <a:endParaRPr lang="en-US" dirty="0">
              <a:latin typeface="Cambria" panose="02040503050406030204" pitchFamily="18" charset="0"/>
              <a:ea typeface="Cambria" panose="02040503050406030204" pitchFamily="18" charset="0"/>
            </a:endParaRPr>
          </a:p>
          <a:p>
            <a:pPr>
              <a:defRPr/>
            </a:pPr>
            <a:r>
              <a:rPr lang="en-US" dirty="0">
                <a:latin typeface="Cambria" panose="02040503050406030204" pitchFamily="18" charset="0"/>
                <a:ea typeface="Cambria" panose="02040503050406030204" pitchFamily="18" charset="0"/>
              </a:rPr>
              <a:t>Q</a:t>
            </a:r>
            <a:r>
              <a:rPr lang="en-US" dirty="0" smtClean="0">
                <a:latin typeface="Cambria" panose="02040503050406030204" pitchFamily="18" charset="0"/>
                <a:ea typeface="Cambria" panose="02040503050406030204" pitchFamily="18" charset="0"/>
              </a:rPr>
              <a:t>uantitative </a:t>
            </a:r>
            <a:r>
              <a:rPr lang="en-US" dirty="0">
                <a:latin typeface="Cambria" panose="02040503050406030204" pitchFamily="18" charset="0"/>
                <a:ea typeface="Cambria" panose="02040503050406030204" pitchFamily="18" charset="0"/>
              </a:rPr>
              <a:t>M</a:t>
            </a:r>
            <a:r>
              <a:rPr lang="en-US" dirty="0" smtClean="0">
                <a:latin typeface="Cambria" panose="02040503050406030204" pitchFamily="18" charset="0"/>
                <a:ea typeface="Cambria" panose="02040503050406030204" pitchFamily="18" charset="0"/>
              </a:rPr>
              <a:t>easures </a:t>
            </a:r>
            <a:r>
              <a:rPr lang="en-US" dirty="0">
                <a:latin typeface="Cambria" panose="02040503050406030204" pitchFamily="18" charset="0"/>
                <a:ea typeface="Cambria" panose="02040503050406030204" pitchFamily="18" charset="0"/>
              </a:rPr>
              <a:t>of </a:t>
            </a:r>
            <a:r>
              <a:rPr lang="en-US" dirty="0" smtClean="0">
                <a:latin typeface="Cambria" panose="02040503050406030204" pitchFamily="18" charset="0"/>
                <a:ea typeface="Cambria" panose="02040503050406030204" pitchFamily="18" charset="0"/>
              </a:rPr>
              <a:t>Student </a:t>
            </a:r>
            <a:r>
              <a:rPr lang="en-US" dirty="0">
                <a:latin typeface="Cambria" panose="02040503050406030204" pitchFamily="18" charset="0"/>
                <a:ea typeface="Cambria" panose="02040503050406030204" pitchFamily="18" charset="0"/>
              </a:rPr>
              <a:t>A</a:t>
            </a:r>
            <a:r>
              <a:rPr lang="en-US" dirty="0" smtClean="0">
                <a:latin typeface="Cambria" panose="02040503050406030204" pitchFamily="18" charset="0"/>
                <a:ea typeface="Cambria" panose="02040503050406030204" pitchFamily="18" charset="0"/>
              </a:rPr>
              <a:t>chievement </a:t>
            </a:r>
            <a:r>
              <a:rPr lang="en-US" dirty="0">
                <a:solidFill>
                  <a:srgbClr val="CCFFCC"/>
                </a:solidFill>
                <a:latin typeface="Cambria" panose="02040503050406030204" pitchFamily="18" charset="0"/>
                <a:ea typeface="Cambria" panose="02040503050406030204" pitchFamily="18" charset="0"/>
              </a:rPr>
              <a:t>(standardized test scores, assessment measures including progress monitoring tools, and grades</a:t>
            </a:r>
            <a:r>
              <a:rPr lang="en-US" dirty="0" smtClean="0">
                <a:solidFill>
                  <a:srgbClr val="CCFFCC"/>
                </a:solidFill>
                <a:latin typeface="Cambria" panose="02040503050406030204" pitchFamily="18" charset="0"/>
                <a:ea typeface="Cambria" panose="02040503050406030204" pitchFamily="18" charset="0"/>
              </a:rPr>
              <a:t>)</a:t>
            </a:r>
            <a:r>
              <a:rPr lang="en-US" dirty="0" smtClean="0">
                <a:latin typeface="Cambria" panose="02040503050406030204" pitchFamily="18" charset="0"/>
                <a:ea typeface="Cambria" panose="02040503050406030204" pitchFamily="18" charset="0"/>
              </a:rPr>
              <a:t> </a:t>
            </a:r>
            <a:endParaRPr lang="en-US" dirty="0">
              <a:latin typeface="Cambria" panose="02040503050406030204" pitchFamily="18" charset="0"/>
              <a:ea typeface="Cambria" panose="02040503050406030204" pitchFamily="18" charset="0"/>
            </a:endParaRPr>
          </a:p>
          <a:p>
            <a:pPr>
              <a:defRPr/>
            </a:pPr>
            <a:r>
              <a:rPr lang="en-US" dirty="0">
                <a:latin typeface="Cambria" panose="02040503050406030204" pitchFamily="18" charset="0"/>
                <a:ea typeface="Cambria" panose="02040503050406030204" pitchFamily="18" charset="0"/>
              </a:rPr>
              <a:t>F</a:t>
            </a:r>
            <a:r>
              <a:rPr lang="en-US" dirty="0" smtClean="0">
                <a:latin typeface="Cambria" panose="02040503050406030204" pitchFamily="18" charset="0"/>
                <a:ea typeface="Cambria" panose="02040503050406030204" pitchFamily="18" charset="0"/>
              </a:rPr>
              <a:t>eedback from Colleagues </a:t>
            </a:r>
            <a:r>
              <a:rPr lang="en-US" dirty="0" smtClean="0">
                <a:solidFill>
                  <a:srgbClr val="CCFFCC"/>
                </a:solidFill>
                <a:latin typeface="Cambria" panose="02040503050406030204" pitchFamily="18" charset="0"/>
                <a:ea typeface="Cambria" panose="02040503050406030204" pitchFamily="18" charset="0"/>
              </a:rPr>
              <a:t>(could be </a:t>
            </a:r>
            <a:r>
              <a:rPr lang="en-US" dirty="0">
                <a:solidFill>
                  <a:srgbClr val="CCFFCC"/>
                </a:solidFill>
                <a:latin typeface="Cambria" panose="02040503050406030204" pitchFamily="18" charset="0"/>
                <a:ea typeface="Cambria" panose="02040503050406030204" pitchFamily="18" charset="0"/>
              </a:rPr>
              <a:t>obtained through </a:t>
            </a:r>
            <a:r>
              <a:rPr lang="en-US" dirty="0" smtClean="0">
                <a:solidFill>
                  <a:srgbClr val="CCFFCC"/>
                </a:solidFill>
                <a:latin typeface="Cambria" panose="02040503050406030204" pitchFamily="18" charset="0"/>
                <a:ea typeface="Cambria" panose="02040503050406030204" pitchFamily="18" charset="0"/>
              </a:rPr>
              <a:t>your regional cohort </a:t>
            </a:r>
            <a:r>
              <a:rPr lang="en-US" dirty="0">
                <a:solidFill>
                  <a:srgbClr val="CCFFCC"/>
                </a:solidFill>
                <a:latin typeface="Cambria" panose="02040503050406030204" pitchFamily="18" charset="0"/>
                <a:ea typeface="Cambria" panose="02040503050406030204" pitchFamily="18" charset="0"/>
              </a:rPr>
              <a:t>group </a:t>
            </a:r>
            <a:r>
              <a:rPr lang="en-US" dirty="0" smtClean="0">
                <a:solidFill>
                  <a:srgbClr val="CCFFCC"/>
                </a:solidFill>
                <a:latin typeface="Cambria" panose="02040503050406030204" pitchFamily="18" charset="0"/>
                <a:ea typeface="Cambria" panose="02040503050406030204" pitchFamily="18" charset="0"/>
              </a:rPr>
              <a:t>work and/or lead team) </a:t>
            </a:r>
            <a:endParaRPr lang="en-US" dirty="0">
              <a:solidFill>
                <a:srgbClr val="CCFFCC"/>
              </a:solidFill>
              <a:latin typeface="Cambria" panose="02040503050406030204" pitchFamily="18" charset="0"/>
              <a:ea typeface="Cambria" panose="02040503050406030204" pitchFamily="18" charset="0"/>
            </a:endParaRPr>
          </a:p>
        </p:txBody>
      </p:sp>
      <p:pic>
        <p:nvPicPr>
          <p:cNvPr id="3584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43888" y="5984875"/>
            <a:ext cx="755650" cy="7572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41470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dirty="0">
                <a:solidFill>
                  <a:srgbClr val="FFFF00"/>
                </a:solidFill>
                <a:latin typeface="Cambria" panose="02040503050406030204" pitchFamily="18" charset="0"/>
                <a:ea typeface="Cambria" panose="02040503050406030204" pitchFamily="18" charset="0"/>
              </a:rPr>
              <a:t>Litmus Test Question </a:t>
            </a:r>
            <a:r>
              <a:rPr lang="en-US" dirty="0" smtClean="0">
                <a:solidFill>
                  <a:srgbClr val="FFFF00"/>
                </a:solidFill>
                <a:latin typeface="Cambria" panose="02040503050406030204" pitchFamily="18" charset="0"/>
                <a:ea typeface="Cambria" panose="02040503050406030204" pitchFamily="18" charset="0"/>
              </a:rPr>
              <a:t>Two</a:t>
            </a:r>
            <a:endParaRPr lang="en-US" dirty="0">
              <a:solidFill>
                <a:srgbClr val="FFFF00"/>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sz="4000" i="1" dirty="0">
                <a:latin typeface="Cambria" panose="02040503050406030204" pitchFamily="18" charset="0"/>
                <a:ea typeface="Cambria" panose="02040503050406030204" pitchFamily="18" charset="0"/>
              </a:rPr>
              <a:t>Does one of the forms of data you will collect include literature and/or have you already utilized literature to frame your wondering?</a:t>
            </a:r>
          </a:p>
          <a:p>
            <a:pPr marL="0" indent="0" eaLnBrk="1" fontAlgn="auto" hangingPunct="1">
              <a:spcAft>
                <a:spcPts val="0"/>
              </a:spcAft>
              <a:buFont typeface="Arial" pitchFamily="34" charset="0"/>
              <a:buNone/>
              <a:defRPr/>
            </a:pPr>
            <a:endParaRPr lang="en-US" sz="4000" i="1" dirty="0">
              <a:ea typeface="+mn-ea"/>
              <a:cs typeface="+mn-cs"/>
            </a:endParaRPr>
          </a:p>
        </p:txBody>
      </p:sp>
      <p:pic>
        <p:nvPicPr>
          <p:cNvPr id="3686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4292600"/>
            <a:ext cx="3619500" cy="2247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1823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431800" y="1700213"/>
            <a:ext cx="8229600" cy="4814887"/>
          </a:xfrm>
        </p:spPr>
        <p:txBody>
          <a:bodyPr/>
          <a:lstStyle/>
          <a:p>
            <a:pPr eaLnBrk="1" hangingPunct="1"/>
            <a:r>
              <a:rPr lang="en-US" dirty="0">
                <a:latin typeface="Cambria" panose="02040503050406030204" pitchFamily="18" charset="0"/>
                <a:ea typeface="Cambria" panose="02040503050406030204" pitchFamily="18" charset="0"/>
              </a:rPr>
              <a:t>Although we often do not think of literature as data, literature offers an opportunity to think about how your work as </a:t>
            </a:r>
            <a:r>
              <a:rPr lang="en-US" dirty="0" smtClean="0">
                <a:latin typeface="Cambria" panose="02040503050406030204" pitchFamily="18" charset="0"/>
                <a:ea typeface="Cambria" panose="02040503050406030204" pitchFamily="18" charset="0"/>
              </a:rPr>
              <a:t>an IPLI </a:t>
            </a:r>
            <a:r>
              <a:rPr lang="en-US" dirty="0" err="1" smtClean="0">
                <a:latin typeface="Cambria" panose="02040503050406030204" pitchFamily="18" charset="0"/>
                <a:ea typeface="Cambria" panose="02040503050406030204" pitchFamily="18" charset="0"/>
              </a:rPr>
              <a:t>adminstrator</a:t>
            </a:r>
            <a:r>
              <a:rPr lang="en-US" dirty="0" smtClean="0">
                <a:latin typeface="Cambria" panose="02040503050406030204" pitchFamily="18" charset="0"/>
                <a:ea typeface="Cambria" panose="02040503050406030204" pitchFamily="18" charset="0"/>
              </a:rPr>
              <a:t> is </a:t>
            </a:r>
            <a:r>
              <a:rPr lang="en-US" dirty="0">
                <a:latin typeface="Cambria" panose="02040503050406030204" pitchFamily="18" charset="0"/>
                <a:ea typeface="Cambria" panose="02040503050406030204" pitchFamily="18" charset="0"/>
              </a:rPr>
              <a:t>informed by, and connected to, the work of others.  </a:t>
            </a:r>
          </a:p>
          <a:p>
            <a:pPr eaLnBrk="1" hangingPunct="1"/>
            <a:endParaRPr lang="en-US" dirty="0">
              <a:latin typeface="Cambria" panose="02040503050406030204" pitchFamily="18" charset="0"/>
              <a:ea typeface="Cambria" panose="02040503050406030204" pitchFamily="18" charset="0"/>
            </a:endParaRPr>
          </a:p>
          <a:p>
            <a:pPr eaLnBrk="1" hangingPunct="1"/>
            <a:r>
              <a:rPr lang="en-US" dirty="0">
                <a:latin typeface="Cambria" panose="02040503050406030204" pitchFamily="18" charset="0"/>
                <a:ea typeface="Cambria" panose="02040503050406030204" pitchFamily="18" charset="0"/>
              </a:rPr>
              <a:t>No one </a:t>
            </a:r>
            <a:r>
              <a:rPr lang="en-US" dirty="0" smtClean="0">
                <a:latin typeface="Cambria" panose="02040503050406030204" pitchFamily="18" charset="0"/>
                <a:ea typeface="Cambria" panose="02040503050406030204" pitchFamily="18" charset="0"/>
              </a:rPr>
              <a:t>serves as an administrator in </a:t>
            </a:r>
            <a:r>
              <a:rPr lang="en-US" dirty="0">
                <a:latin typeface="Cambria" panose="02040503050406030204" pitchFamily="18" charset="0"/>
                <a:ea typeface="Cambria" panose="02040503050406030204" pitchFamily="18" charset="0"/>
              </a:rPr>
              <a:t>a vacuum. . . </a:t>
            </a:r>
          </a:p>
          <a:p>
            <a:pPr eaLnBrk="1" hangingPunct="1"/>
            <a:endParaRPr lang="en-US" dirty="0">
              <a:latin typeface="Calibri" charset="0"/>
            </a:endParaRPr>
          </a:p>
        </p:txBody>
      </p:sp>
    </p:spTree>
    <p:extLst>
      <p:ext uri="{BB962C8B-B14F-4D97-AF65-F5344CB8AC3E}">
        <p14:creationId xmlns:p14="http://schemas.microsoft.com/office/powerpoint/2010/main" val="3935275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468313" y="404813"/>
            <a:ext cx="8229600" cy="6156325"/>
          </a:xfrm>
        </p:spPr>
        <p:txBody>
          <a:bodyPr>
            <a:normAutofit/>
          </a:bodyPr>
          <a:lstStyle/>
          <a:p>
            <a:pPr eaLnBrk="1" hangingPunct="1"/>
            <a:r>
              <a:rPr lang="en-US" sz="2800" dirty="0" smtClean="0">
                <a:latin typeface="Cambria" panose="02040503050406030204" pitchFamily="18" charset="0"/>
                <a:ea typeface="Cambria" panose="02040503050406030204" pitchFamily="18" charset="0"/>
              </a:rPr>
              <a:t>When principals </a:t>
            </a:r>
            <a:r>
              <a:rPr lang="en-US" sz="2800" dirty="0">
                <a:latin typeface="Cambria" panose="02040503050406030204" pitchFamily="18" charset="0"/>
                <a:ea typeface="Cambria" panose="02040503050406030204" pitchFamily="18" charset="0"/>
              </a:rPr>
              <a:t>inquire, their work is situated within a large, rich, preexisting knowledge base that is captured in such things as books, journal articles, newspaper articles, conference papers, and Web sites.  </a:t>
            </a:r>
          </a:p>
          <a:p>
            <a:pPr eaLnBrk="1" hangingPunct="1"/>
            <a:endParaRPr lang="en-US" sz="2800" dirty="0">
              <a:latin typeface="Cambria" panose="02040503050406030204" pitchFamily="18" charset="0"/>
              <a:ea typeface="Cambria" panose="02040503050406030204" pitchFamily="18" charset="0"/>
            </a:endParaRPr>
          </a:p>
          <a:p>
            <a:pPr eaLnBrk="1" hangingPunct="1"/>
            <a:r>
              <a:rPr lang="en-US" sz="2800" dirty="0">
                <a:latin typeface="Cambria" panose="02040503050406030204" pitchFamily="18" charset="0"/>
                <a:ea typeface="Cambria" panose="02040503050406030204" pitchFamily="18" charset="0"/>
              </a:rPr>
              <a:t>Looking at this preexisting knowledge base on </a:t>
            </a:r>
            <a:r>
              <a:rPr lang="en-US" sz="2800" dirty="0" smtClean="0">
                <a:latin typeface="Cambria" panose="02040503050406030204" pitchFamily="18" charset="0"/>
                <a:ea typeface="Cambria" panose="02040503050406030204" pitchFamily="18" charset="0"/>
              </a:rPr>
              <a:t>administration can informs </a:t>
            </a:r>
            <a:r>
              <a:rPr lang="en-US" sz="2800" dirty="0">
                <a:latin typeface="Cambria" panose="02040503050406030204" pitchFamily="18" charset="0"/>
                <a:ea typeface="Cambria" panose="02040503050406030204" pitchFamily="18" charset="0"/>
              </a:rPr>
              <a:t>your study.</a:t>
            </a:r>
          </a:p>
          <a:p>
            <a:pPr eaLnBrk="1" hangingPunct="1"/>
            <a:endParaRPr lang="en-US" sz="2800" dirty="0">
              <a:latin typeface="Cambria" panose="02040503050406030204" pitchFamily="18" charset="0"/>
              <a:ea typeface="Cambria" panose="02040503050406030204" pitchFamily="18" charset="0"/>
            </a:endParaRPr>
          </a:p>
          <a:p>
            <a:pPr eaLnBrk="1" hangingPunct="1"/>
            <a:r>
              <a:rPr lang="en-US" sz="2800" dirty="0">
                <a:solidFill>
                  <a:srgbClr val="FFFF00"/>
                </a:solidFill>
                <a:latin typeface="Cambria" panose="02040503050406030204" pitchFamily="18" charset="0"/>
                <a:ea typeface="Cambria" panose="02040503050406030204" pitchFamily="18" charset="0"/>
              </a:rPr>
              <a:t>Literature is an essential form of data that every </a:t>
            </a:r>
            <a:r>
              <a:rPr lang="en-US" sz="2800" dirty="0" smtClean="0">
                <a:solidFill>
                  <a:srgbClr val="FFFF00"/>
                </a:solidFill>
                <a:latin typeface="Cambria" panose="02040503050406030204" pitchFamily="18" charset="0"/>
                <a:ea typeface="Cambria" panose="02040503050406030204" pitchFamily="18" charset="0"/>
              </a:rPr>
              <a:t>action researcher should </a:t>
            </a:r>
            <a:r>
              <a:rPr lang="en-US" sz="2800" dirty="0">
                <a:solidFill>
                  <a:srgbClr val="FFFF00"/>
                </a:solidFill>
                <a:latin typeface="Cambria" panose="02040503050406030204" pitchFamily="18" charset="0"/>
                <a:ea typeface="Cambria" panose="02040503050406030204" pitchFamily="18" charset="0"/>
              </a:rPr>
              <a:t>use as to be connected to, informed by, and a contributor to the larger conversation about educational practice.</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61960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2060575"/>
            <a:ext cx="8229600" cy="4525963"/>
          </a:xfrm>
        </p:spPr>
        <p:txBody>
          <a:bodyPr rtlCol="0">
            <a:normAutofit fontScale="77500" lnSpcReduction="20000"/>
          </a:bodyPr>
          <a:lstStyle/>
          <a:p>
            <a:pPr eaLnBrk="1" fontAlgn="auto" hangingPunct="1">
              <a:spcAft>
                <a:spcPts val="0"/>
              </a:spcAft>
              <a:buFont typeface="Arial" pitchFamily="34" charset="0"/>
              <a:buChar char="•"/>
              <a:defRPr/>
            </a:pPr>
            <a:r>
              <a:rPr lang="en-US" i="1" dirty="0">
                <a:solidFill>
                  <a:srgbClr val="FF0000"/>
                </a:solidFill>
                <a:latin typeface="Cambria" panose="02040503050406030204" pitchFamily="18" charset="0"/>
                <a:ea typeface="Cambria" panose="02040503050406030204" pitchFamily="18" charset="0"/>
              </a:rPr>
              <a:t>Before continuing with the litmus test</a:t>
            </a:r>
            <a:r>
              <a:rPr lang="en-US" dirty="0">
                <a:solidFill>
                  <a:srgbClr val="FF0000"/>
                </a:solidFill>
                <a:latin typeface="Cambria" panose="02040503050406030204" pitchFamily="18" charset="0"/>
                <a:ea typeface="Cambria" panose="02040503050406030204" pitchFamily="18" charset="0"/>
              </a:rPr>
              <a:t>, </a:t>
            </a:r>
            <a:r>
              <a:rPr lang="en-US" dirty="0" smtClean="0">
                <a:latin typeface="Cambria" panose="02040503050406030204" pitchFamily="18" charset="0"/>
                <a:ea typeface="Cambria" panose="02040503050406030204" pitchFamily="18" charset="0"/>
              </a:rPr>
              <a:t>look carefully at your inquiry brief.  </a:t>
            </a:r>
          </a:p>
          <a:p>
            <a:pPr marL="0" indent="0" eaLnBrk="1" fontAlgn="auto" hangingPunct="1">
              <a:spcAft>
                <a:spcPts val="0"/>
              </a:spcAft>
              <a:buFont typeface="Arial" pitchFamily="34" charset="0"/>
              <a:buNone/>
              <a:defRPr/>
            </a:pPr>
            <a:endParaRPr lang="en-US" dirty="0">
              <a:latin typeface="Cambria" panose="02040503050406030204" pitchFamily="18" charset="0"/>
              <a:ea typeface="Cambria" panose="02040503050406030204" pitchFamily="18" charset="0"/>
            </a:endParaRPr>
          </a:p>
          <a:p>
            <a:pPr eaLnBrk="1" fontAlgn="auto" hangingPunct="1">
              <a:spcAft>
                <a:spcPts val="0"/>
              </a:spcAft>
              <a:buFont typeface="Arial" pitchFamily="34" charset="0"/>
              <a:buChar char="•"/>
              <a:defRPr/>
            </a:pPr>
            <a:r>
              <a:rPr lang="en-US" i="1" dirty="0" smtClean="0">
                <a:latin typeface="Cambria" panose="02040503050406030204" pitchFamily="18" charset="0"/>
                <a:ea typeface="Cambria" panose="02040503050406030204" pitchFamily="18" charset="0"/>
              </a:rPr>
              <a:t>Have you incorporated the exploration of literature into your plan? </a:t>
            </a:r>
            <a:endParaRPr lang="en-US" i="1" dirty="0">
              <a:latin typeface="Cambria" panose="02040503050406030204" pitchFamily="18" charset="0"/>
              <a:ea typeface="Cambria" panose="02040503050406030204" pitchFamily="18" charset="0"/>
            </a:endParaRPr>
          </a:p>
          <a:p>
            <a:pPr eaLnBrk="1" fontAlgn="auto" hangingPunct="1">
              <a:spcAft>
                <a:spcPts val="0"/>
              </a:spcAft>
              <a:buFont typeface="Arial" pitchFamily="34" charset="0"/>
              <a:buChar char="•"/>
              <a:defRPr/>
            </a:pPr>
            <a:endParaRPr lang="en-US" i="1" dirty="0" smtClean="0">
              <a:latin typeface="Cambria" panose="02040503050406030204" pitchFamily="18" charset="0"/>
              <a:ea typeface="Cambria" panose="02040503050406030204" pitchFamily="18" charset="0"/>
            </a:endParaRPr>
          </a:p>
          <a:p>
            <a:pPr eaLnBrk="1" fontAlgn="auto" hangingPunct="1">
              <a:spcAft>
                <a:spcPts val="0"/>
              </a:spcAft>
              <a:buFont typeface="Arial" pitchFamily="34" charset="0"/>
              <a:buChar char="•"/>
              <a:defRPr/>
            </a:pPr>
            <a:r>
              <a:rPr lang="en-US" dirty="0">
                <a:latin typeface="Cambria" panose="02040503050406030204" pitchFamily="18" charset="0"/>
                <a:ea typeface="Cambria" panose="02040503050406030204" pitchFamily="18" charset="0"/>
              </a:rPr>
              <a:t>I</a:t>
            </a:r>
            <a:r>
              <a:rPr lang="en-US" dirty="0" smtClean="0">
                <a:latin typeface="Cambria" panose="02040503050406030204" pitchFamily="18" charset="0"/>
                <a:ea typeface="Cambria" panose="02040503050406030204" pitchFamily="18" charset="0"/>
              </a:rPr>
              <a:t>f not, look for some literature on your AR topic.  Ask your IPLI Mentor, members of your regional cohort, and/or the IPLI leadership team for recommendations of literature that connect to your action research topic and might inform your work. You may also utilize a search engine such as Google Scholar to find research related to your study.</a:t>
            </a:r>
            <a:endParaRPr lang="en-US" dirty="0">
              <a:latin typeface="Cambria" panose="02040503050406030204" pitchFamily="18" charset="0"/>
              <a:ea typeface="Cambria" panose="02040503050406030204" pitchFamily="18" charset="0"/>
            </a:endParaRPr>
          </a:p>
        </p:txBody>
      </p:sp>
      <p:pic>
        <p:nvPicPr>
          <p:cNvPr id="3993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333375"/>
            <a:ext cx="1549400" cy="15478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23275" y="6200775"/>
            <a:ext cx="549275" cy="5476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3083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dirty="0">
                <a:solidFill>
                  <a:srgbClr val="FFFF00"/>
                </a:solidFill>
                <a:latin typeface="Cambria" panose="02040503050406030204" pitchFamily="18" charset="0"/>
                <a:ea typeface="Cambria" panose="02040503050406030204" pitchFamily="18" charset="0"/>
              </a:rPr>
              <a:t>Litmus Test Question </a:t>
            </a:r>
            <a:r>
              <a:rPr lang="en-US" dirty="0" smtClean="0">
                <a:solidFill>
                  <a:srgbClr val="FFFF00"/>
                </a:solidFill>
                <a:latin typeface="Cambria" panose="02040503050406030204" pitchFamily="18" charset="0"/>
                <a:ea typeface="Cambria" panose="02040503050406030204" pitchFamily="18" charset="0"/>
              </a:rPr>
              <a:t>Three</a:t>
            </a:r>
            <a:endParaRPr lang="en-US" dirty="0">
              <a:solidFill>
                <a:srgbClr val="FFFF00"/>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sz="4000" i="1" dirty="0">
                <a:latin typeface="Cambria" panose="02040503050406030204" pitchFamily="18" charset="0"/>
                <a:ea typeface="Cambria" panose="02040503050406030204" pitchFamily="18" charset="0"/>
              </a:rPr>
              <a:t>Is the design of your study “experimental?”</a:t>
            </a:r>
          </a:p>
          <a:p>
            <a:pPr marL="0" indent="0" eaLnBrk="1" fontAlgn="auto" hangingPunct="1">
              <a:spcAft>
                <a:spcPts val="0"/>
              </a:spcAft>
              <a:buFont typeface="Arial" pitchFamily="34" charset="0"/>
              <a:buNone/>
              <a:defRPr/>
            </a:pPr>
            <a:endParaRPr lang="en-US" sz="4000" i="1" dirty="0">
              <a:ea typeface="+mn-ea"/>
              <a:cs typeface="+mn-cs"/>
            </a:endParaRPr>
          </a:p>
        </p:txBody>
      </p:sp>
      <p:pic>
        <p:nvPicPr>
          <p:cNvPr id="4096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2636838"/>
            <a:ext cx="3251200" cy="3898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7714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a:latin typeface="Cambria" panose="02040503050406030204" pitchFamily="18" charset="0"/>
                <a:ea typeface="Cambria" panose="02040503050406030204" pitchFamily="18" charset="0"/>
              </a:rPr>
              <a:t>When </a:t>
            </a:r>
            <a:r>
              <a:rPr lang="en-US" dirty="0" smtClean="0">
                <a:latin typeface="Cambria" panose="02040503050406030204" pitchFamily="18" charset="0"/>
                <a:ea typeface="Cambria" panose="02040503050406030204" pitchFamily="18" charset="0"/>
              </a:rPr>
              <a:t>educators </a:t>
            </a:r>
            <a:r>
              <a:rPr lang="en-US" dirty="0">
                <a:latin typeface="Cambria" panose="02040503050406030204" pitchFamily="18" charset="0"/>
                <a:ea typeface="Cambria" panose="02040503050406030204" pitchFamily="18" charset="0"/>
              </a:rPr>
              <a:t>hear the word “research,” one image that is often conjured in </a:t>
            </a:r>
            <a:r>
              <a:rPr lang="en-US" dirty="0" smtClean="0">
                <a:latin typeface="Cambria" panose="02040503050406030204" pitchFamily="18" charset="0"/>
                <a:ea typeface="Cambria" panose="02040503050406030204" pitchFamily="18" charset="0"/>
              </a:rPr>
              <a:t>their minds </a:t>
            </a:r>
            <a:r>
              <a:rPr lang="en-US" dirty="0">
                <a:latin typeface="Cambria" panose="02040503050406030204" pitchFamily="18" charset="0"/>
                <a:ea typeface="Cambria" panose="02040503050406030204" pitchFamily="18" charset="0"/>
              </a:rPr>
              <a:t>is that of a scientist in a lab </a:t>
            </a:r>
            <a:r>
              <a:rPr lang="en-US" dirty="0" smtClean="0">
                <a:latin typeface="Cambria" panose="02040503050406030204" pitchFamily="18" charset="0"/>
                <a:ea typeface="Cambria" panose="02040503050406030204" pitchFamily="18" charset="0"/>
              </a:rPr>
              <a:t>coat, formulating hypotheses and setting up comparison groups – one to receive a “treatment,” and one to remain “the control.” </a:t>
            </a:r>
            <a:endParaRPr lang="en-US" dirty="0">
              <a:latin typeface="Cambria" panose="02040503050406030204" pitchFamily="18" charset="0"/>
              <a:ea typeface="Cambria" panose="02040503050406030204" pitchFamily="18" charset="0"/>
            </a:endParaRPr>
          </a:p>
          <a:p>
            <a:pPr eaLnBrk="1" fontAlgn="auto" hangingPunct="1">
              <a:spcAft>
                <a:spcPts val="0"/>
              </a:spcAft>
              <a:buFont typeface="Arial" pitchFamily="34" charset="0"/>
              <a:buChar char="•"/>
              <a:defRPr/>
            </a:pPr>
            <a:endParaRPr lang="en-US" dirty="0">
              <a:latin typeface="Cambria" panose="02040503050406030204" pitchFamily="18" charset="0"/>
              <a:ea typeface="Cambria" panose="02040503050406030204" pitchFamily="18" charset="0"/>
            </a:endParaRPr>
          </a:p>
          <a:p>
            <a:pPr eaLnBrk="1" fontAlgn="auto" hangingPunct="1">
              <a:spcAft>
                <a:spcPts val="0"/>
              </a:spcAft>
              <a:buFont typeface="Arial" pitchFamily="34" charset="0"/>
              <a:buChar char="•"/>
              <a:defRPr/>
            </a:pPr>
            <a:endParaRPr lang="en-US" dirty="0">
              <a:ea typeface="+mn-ea"/>
              <a:cs typeface="+mn-cs"/>
            </a:endParaRPr>
          </a:p>
        </p:txBody>
      </p:sp>
    </p:spTree>
    <p:extLst>
      <p:ext uri="{BB962C8B-B14F-4D97-AF65-F5344CB8AC3E}">
        <p14:creationId xmlns:p14="http://schemas.microsoft.com/office/powerpoint/2010/main" val="2865815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a:latin typeface="Cambria" panose="02040503050406030204" pitchFamily="18" charset="0"/>
                <a:ea typeface="Cambria" panose="02040503050406030204" pitchFamily="18" charset="0"/>
              </a:rPr>
              <a:t>Because the word “research” carries so much baggage with it, it is not uncommon for first time </a:t>
            </a:r>
            <a:r>
              <a:rPr lang="en-US" dirty="0" smtClean="0">
                <a:latin typeface="Cambria" panose="02040503050406030204" pitchFamily="18" charset="0"/>
                <a:ea typeface="Cambria" panose="02040503050406030204" pitchFamily="18" charset="0"/>
              </a:rPr>
              <a:t>action </a:t>
            </a:r>
            <a:r>
              <a:rPr lang="en-US" dirty="0">
                <a:latin typeface="Cambria" panose="02040503050406030204" pitchFamily="18" charset="0"/>
                <a:ea typeface="Cambria" panose="02040503050406030204" pitchFamily="18" charset="0"/>
              </a:rPr>
              <a:t>researchers to be drawn to traditional experimental study designs in the early stages of developing a plan for their research, </a:t>
            </a:r>
            <a:r>
              <a:rPr lang="en-US" dirty="0" smtClean="0">
                <a:latin typeface="Cambria" panose="02040503050406030204" pitchFamily="18" charset="0"/>
                <a:ea typeface="Cambria" panose="02040503050406030204" pitchFamily="18" charset="0"/>
              </a:rPr>
              <a:t>and think their research plans need to include a “control” and “experimental” group component.</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79066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503238" y="925875"/>
            <a:ext cx="8229600" cy="5389064"/>
          </a:xfrm>
        </p:spPr>
        <p:txBody>
          <a:bodyPr>
            <a:normAutofit lnSpcReduction="10000"/>
          </a:bodyPr>
          <a:lstStyle/>
          <a:p>
            <a:pPr eaLnBrk="1" hangingPunct="1"/>
            <a:r>
              <a:rPr lang="en-US" sz="2800" dirty="0">
                <a:latin typeface="Cambria" panose="02040503050406030204" pitchFamily="18" charset="0"/>
                <a:ea typeface="Cambria" panose="02040503050406030204" pitchFamily="18" charset="0"/>
              </a:rPr>
              <a:t>Yet, rarely does it make sense for an action research study to take an experimental form, </a:t>
            </a:r>
            <a:r>
              <a:rPr lang="en-US" sz="2800" dirty="0" smtClean="0">
                <a:latin typeface="Cambria" panose="02040503050406030204" pitchFamily="18" charset="0"/>
                <a:ea typeface="Cambria" panose="02040503050406030204" pitchFamily="18" charset="0"/>
              </a:rPr>
              <a:t>as </a:t>
            </a:r>
            <a:r>
              <a:rPr lang="en-US" sz="2800" dirty="0">
                <a:latin typeface="Cambria" panose="02040503050406030204" pitchFamily="18" charset="0"/>
                <a:ea typeface="Cambria" panose="02040503050406030204" pitchFamily="18" charset="0"/>
              </a:rPr>
              <a:t>action research is generally about capturing the natural actions that occur in the busy, real world </a:t>
            </a:r>
            <a:r>
              <a:rPr lang="en-US" sz="2800" dirty="0" smtClean="0">
                <a:latin typeface="Cambria" panose="02040503050406030204" pitchFamily="18" charset="0"/>
                <a:ea typeface="Cambria" panose="02040503050406030204" pitchFamily="18" charset="0"/>
              </a:rPr>
              <a:t>of your school.</a:t>
            </a:r>
            <a:endParaRPr lang="en-US" sz="2800" dirty="0">
              <a:latin typeface="Cambria" panose="02040503050406030204" pitchFamily="18" charset="0"/>
              <a:ea typeface="Cambria" panose="02040503050406030204" pitchFamily="18" charset="0"/>
            </a:endParaRPr>
          </a:p>
          <a:p>
            <a:pPr eaLnBrk="1" hangingPunct="1"/>
            <a:endParaRPr lang="en-US" sz="2800" dirty="0">
              <a:latin typeface="Cambria" panose="02040503050406030204" pitchFamily="18" charset="0"/>
              <a:ea typeface="Cambria" panose="02040503050406030204" pitchFamily="18" charset="0"/>
            </a:endParaRPr>
          </a:p>
          <a:p>
            <a:pPr eaLnBrk="1" hangingPunct="1"/>
            <a:r>
              <a:rPr lang="en-US" sz="2800" dirty="0">
                <a:latin typeface="Cambria" panose="02040503050406030204" pitchFamily="18" charset="0"/>
                <a:ea typeface="Cambria" panose="02040503050406030204" pitchFamily="18" charset="0"/>
              </a:rPr>
              <a:t>In addition, by and large, a single </a:t>
            </a:r>
            <a:r>
              <a:rPr lang="en-US" sz="2800" dirty="0" smtClean="0">
                <a:latin typeface="Cambria" panose="02040503050406030204" pitchFamily="18" charset="0"/>
                <a:ea typeface="Cambria" panose="02040503050406030204" pitchFamily="18" charset="0"/>
              </a:rPr>
              <a:t>principal’s school usually </a:t>
            </a:r>
            <a:r>
              <a:rPr lang="en-US" sz="2800" dirty="0">
                <a:latin typeface="Cambria" panose="02040503050406030204" pitchFamily="18" charset="0"/>
                <a:ea typeface="Cambria" panose="02040503050406030204" pitchFamily="18" charset="0"/>
              </a:rPr>
              <a:t>is not a ripe place to design an experimental study since the sample size utilized in the study generally would not be adequate to indicate any statistical differences, and any one treatment variable would almost be impossible to isolate from intervening variables.  </a:t>
            </a:r>
          </a:p>
        </p:txBody>
      </p:sp>
    </p:spTree>
    <p:extLst>
      <p:ext uri="{BB962C8B-B14F-4D97-AF65-F5344CB8AC3E}">
        <p14:creationId xmlns:p14="http://schemas.microsoft.com/office/powerpoint/2010/main" val="3059343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solidFill>
                  <a:srgbClr val="FFFF00"/>
                </a:solidFill>
                <a:latin typeface="Cambria" panose="02040503050406030204" pitchFamily="18" charset="0"/>
                <a:ea typeface="Cambria" panose="02040503050406030204" pitchFamily="18" charset="0"/>
              </a:rPr>
              <a:t>Welcome to </a:t>
            </a:r>
            <a:r>
              <a:rPr lang="en-US" dirty="0" smtClean="0">
                <a:solidFill>
                  <a:srgbClr val="FFFF00"/>
                </a:solidFill>
                <a:latin typeface="Cambria" panose="02040503050406030204" pitchFamily="18" charset="0"/>
                <a:ea typeface="Cambria" panose="02040503050406030204" pitchFamily="18" charset="0"/>
              </a:rPr>
              <a:t>the </a:t>
            </a:r>
            <a:br>
              <a:rPr lang="en-US" dirty="0" smtClean="0">
                <a:solidFill>
                  <a:srgbClr val="FFFF00"/>
                </a:solidFill>
                <a:latin typeface="Cambria" panose="02040503050406030204" pitchFamily="18" charset="0"/>
                <a:ea typeface="Cambria" panose="02040503050406030204" pitchFamily="18" charset="0"/>
              </a:rPr>
            </a:br>
            <a:r>
              <a:rPr lang="en-US" dirty="0" smtClean="0">
                <a:solidFill>
                  <a:srgbClr val="FFFF00"/>
                </a:solidFill>
                <a:latin typeface="Cambria" panose="02040503050406030204" pitchFamily="18" charset="0"/>
                <a:ea typeface="Cambria" panose="02040503050406030204" pitchFamily="18" charset="0"/>
              </a:rPr>
              <a:t>Inquiry Brief Litmus Test!</a:t>
            </a:r>
            <a:endParaRPr lang="en-US" dirty="0">
              <a:solidFill>
                <a:srgbClr val="FFFF00"/>
              </a:solidFill>
              <a:latin typeface="Cambria" panose="02040503050406030204" pitchFamily="18" charset="0"/>
              <a:ea typeface="Cambria" panose="02040503050406030204" pitchFamily="18" charset="0"/>
            </a:endParaRPr>
          </a:p>
        </p:txBody>
      </p:sp>
      <p:sp>
        <p:nvSpPr>
          <p:cNvPr id="17410" name="Content Placeholder 2"/>
          <p:cNvSpPr>
            <a:spLocks noGrp="1"/>
          </p:cNvSpPr>
          <p:nvPr>
            <p:ph idx="1"/>
          </p:nvPr>
        </p:nvSpPr>
        <p:spPr>
          <a:xfrm>
            <a:off x="457200" y="1600200"/>
            <a:ext cx="8229600" cy="4960938"/>
          </a:xfrm>
        </p:spPr>
        <p:txBody>
          <a:bodyPr/>
          <a:lstStyle/>
          <a:p>
            <a:pPr>
              <a:defRPr/>
            </a:pPr>
            <a:r>
              <a:rPr lang="en-US" sz="2800" dirty="0">
                <a:latin typeface="Cambria" panose="02040503050406030204" pitchFamily="18" charset="0"/>
                <a:ea typeface="Cambria" panose="02040503050406030204" pitchFamily="18" charset="0"/>
              </a:rPr>
              <a:t>Engagement in </a:t>
            </a:r>
            <a:r>
              <a:rPr lang="en-US" sz="2800" dirty="0" smtClean="0">
                <a:latin typeface="Cambria" panose="02040503050406030204" pitchFamily="18" charset="0"/>
                <a:ea typeface="Cambria" panose="02040503050406030204" pitchFamily="18" charset="0"/>
              </a:rPr>
              <a:t>action research </a:t>
            </a:r>
            <a:r>
              <a:rPr lang="en-US" sz="2800" dirty="0">
                <a:latin typeface="Cambria" panose="02040503050406030204" pitchFamily="18" charset="0"/>
                <a:ea typeface="Cambria" panose="02040503050406030204" pitchFamily="18" charset="0"/>
              </a:rPr>
              <a:t>(also known as </a:t>
            </a:r>
            <a:r>
              <a:rPr lang="en-US" sz="2800" dirty="0" smtClean="0">
                <a:latin typeface="Cambria" panose="02040503050406030204" pitchFamily="18" charset="0"/>
                <a:ea typeface="Cambria" panose="02040503050406030204" pitchFamily="18" charset="0"/>
              </a:rPr>
              <a:t>inquiry) </a:t>
            </a:r>
            <a:r>
              <a:rPr lang="en-US" sz="2800" dirty="0">
                <a:latin typeface="Cambria" panose="02040503050406030204" pitchFamily="18" charset="0"/>
                <a:ea typeface="Cambria" panose="02040503050406030204" pitchFamily="18" charset="0"/>
              </a:rPr>
              <a:t>is an exciting </a:t>
            </a:r>
            <a:r>
              <a:rPr lang="en-US" sz="2800" dirty="0" smtClean="0">
                <a:latin typeface="Cambria" panose="02040503050406030204" pitchFamily="18" charset="0"/>
                <a:ea typeface="Cambria" panose="02040503050406030204" pitchFamily="18" charset="0"/>
              </a:rPr>
              <a:t>component of IPLI.</a:t>
            </a:r>
          </a:p>
          <a:p>
            <a:pPr marL="0" indent="0" eaLnBrk="1" hangingPunct="1">
              <a:buFont typeface="Arial" charset="0"/>
              <a:buNone/>
              <a:defRPr/>
            </a:pPr>
            <a:r>
              <a:rPr lang="en-US" sz="2800" dirty="0" smtClean="0">
                <a:latin typeface="Cambria" panose="02040503050406030204" pitchFamily="18" charset="0"/>
                <a:ea typeface="Cambria" panose="02040503050406030204" pitchFamily="18" charset="0"/>
              </a:rPr>
              <a:t>  </a:t>
            </a:r>
          </a:p>
          <a:p>
            <a:pPr eaLnBrk="1" hangingPunct="1">
              <a:defRPr/>
            </a:pPr>
            <a:r>
              <a:rPr lang="en-US" sz="2800" dirty="0" smtClean="0">
                <a:latin typeface="Cambria" panose="02040503050406030204" pitchFamily="18" charset="0"/>
                <a:ea typeface="Cambria" panose="02040503050406030204" pitchFamily="18" charset="0"/>
              </a:rPr>
              <a:t>Action Research is systematic, intentional study by principals of their own practice. </a:t>
            </a:r>
          </a:p>
          <a:p>
            <a:pPr marL="0" indent="0" eaLnBrk="1" hangingPunct="1">
              <a:buFont typeface="Arial" charset="0"/>
              <a:buNone/>
              <a:defRPr/>
            </a:pPr>
            <a:r>
              <a:rPr lang="en-US" sz="2800" dirty="0" smtClean="0">
                <a:latin typeface="Cambria" panose="02040503050406030204" pitchFamily="18" charset="0"/>
                <a:ea typeface="Cambria" panose="02040503050406030204" pitchFamily="18" charset="0"/>
              </a:rPr>
              <a:t> </a:t>
            </a:r>
          </a:p>
          <a:p>
            <a:pPr>
              <a:defRPr/>
            </a:pPr>
            <a:r>
              <a:rPr lang="en-US" sz="2800" dirty="0">
                <a:latin typeface="Cambria" panose="02040503050406030204" pitchFamily="18" charset="0"/>
                <a:ea typeface="Cambria" panose="02040503050406030204" pitchFamily="18" charset="0"/>
              </a:rPr>
              <a:t>The process begins with the articulation of a wondering, a burning question that you, an </a:t>
            </a:r>
            <a:r>
              <a:rPr lang="en-US" sz="2800" dirty="0" smtClean="0">
                <a:latin typeface="Cambria" panose="02040503050406030204" pitchFamily="18" charset="0"/>
                <a:ea typeface="Cambria" panose="02040503050406030204" pitchFamily="18" charset="0"/>
              </a:rPr>
              <a:t>IPLI administrator, </a:t>
            </a:r>
            <a:r>
              <a:rPr lang="en-US" sz="2800" dirty="0">
                <a:latin typeface="Cambria" panose="02040503050406030204" pitchFamily="18" charset="0"/>
                <a:ea typeface="Cambria" panose="02040503050406030204" pitchFamily="18" charset="0"/>
              </a:rPr>
              <a:t>have about  your practice.  </a:t>
            </a:r>
          </a:p>
        </p:txBody>
      </p:sp>
    </p:spTree>
    <p:extLst>
      <p:ext uri="{BB962C8B-B14F-4D97-AF65-F5344CB8AC3E}">
        <p14:creationId xmlns:p14="http://schemas.microsoft.com/office/powerpoint/2010/main" val="3243376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p:txBody>
          <a:bodyPr/>
          <a:lstStyle/>
          <a:p>
            <a:pPr eaLnBrk="1" hangingPunct="1"/>
            <a:r>
              <a:rPr lang="en-US" dirty="0">
                <a:latin typeface="Cambria" panose="02040503050406030204" pitchFamily="18" charset="0"/>
                <a:ea typeface="Cambria" panose="02040503050406030204" pitchFamily="18" charset="0"/>
              </a:rPr>
              <a:t>Finally, one would need to question the ethics of providing a potentially beneficial “treatment” to some </a:t>
            </a:r>
            <a:r>
              <a:rPr lang="en-US" dirty="0" smtClean="0">
                <a:latin typeface="Cambria" panose="02040503050406030204" pitchFamily="18" charset="0"/>
                <a:ea typeface="Cambria" panose="02040503050406030204" pitchFamily="18" charset="0"/>
              </a:rPr>
              <a:t>but </a:t>
            </a:r>
            <a:r>
              <a:rPr lang="en-US" dirty="0">
                <a:latin typeface="Cambria" panose="02040503050406030204" pitchFamily="18" charset="0"/>
                <a:ea typeface="Cambria" panose="02040503050406030204" pitchFamily="18" charset="0"/>
              </a:rPr>
              <a:t>not to all.  </a:t>
            </a:r>
          </a:p>
          <a:p>
            <a:pPr eaLnBrk="1" hangingPunct="1"/>
            <a:endParaRPr lang="en-US" dirty="0">
              <a:latin typeface="Calibri" charset="0"/>
            </a:endParaRPr>
          </a:p>
        </p:txBody>
      </p:sp>
    </p:spTree>
    <p:extLst>
      <p:ext uri="{BB962C8B-B14F-4D97-AF65-F5344CB8AC3E}">
        <p14:creationId xmlns:p14="http://schemas.microsoft.com/office/powerpoint/2010/main" val="9276508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338" y="2087750"/>
            <a:ext cx="8229600" cy="4525962"/>
          </a:xfrm>
        </p:spPr>
        <p:txBody>
          <a:bodyPr rtlCol="0">
            <a:normAutofit lnSpcReduction="10000"/>
          </a:bodyPr>
          <a:lstStyle/>
          <a:p>
            <a:pPr eaLnBrk="1" fontAlgn="auto" hangingPunct="1">
              <a:spcAft>
                <a:spcPts val="0"/>
              </a:spcAft>
              <a:buFont typeface="Arial" pitchFamily="34" charset="0"/>
              <a:buChar char="•"/>
              <a:defRPr/>
            </a:pPr>
            <a:r>
              <a:rPr lang="en-US" i="1" dirty="0">
                <a:solidFill>
                  <a:srgbClr val="FF0000"/>
                </a:solidFill>
                <a:latin typeface="Cambria" panose="02040503050406030204" pitchFamily="18" charset="0"/>
                <a:ea typeface="Cambria" panose="02040503050406030204" pitchFamily="18" charset="0"/>
              </a:rPr>
              <a:t>Before continuing with the litmus test</a:t>
            </a:r>
            <a:r>
              <a:rPr lang="en-US" dirty="0">
                <a:solidFill>
                  <a:srgbClr val="FF0000"/>
                </a:solidFill>
                <a:latin typeface="Cambria" panose="02040503050406030204" pitchFamily="18" charset="0"/>
                <a:ea typeface="Cambria" panose="02040503050406030204" pitchFamily="18" charset="0"/>
              </a:rPr>
              <a:t>, </a:t>
            </a:r>
            <a:r>
              <a:rPr lang="en-US" dirty="0" smtClean="0">
                <a:latin typeface="Cambria" panose="02040503050406030204" pitchFamily="18" charset="0"/>
                <a:ea typeface="Cambria" panose="02040503050406030204" pitchFamily="18" charset="0"/>
              </a:rPr>
              <a:t>look carefully at your inquiry brief.  </a:t>
            </a:r>
          </a:p>
          <a:p>
            <a:pPr marL="0" indent="0" eaLnBrk="1" fontAlgn="auto" hangingPunct="1">
              <a:spcAft>
                <a:spcPts val="0"/>
              </a:spcAft>
              <a:buFont typeface="Arial" pitchFamily="34" charset="0"/>
              <a:buNone/>
              <a:defRPr/>
            </a:pPr>
            <a:endParaRPr lang="en-US" dirty="0">
              <a:latin typeface="Cambria" panose="02040503050406030204" pitchFamily="18" charset="0"/>
              <a:ea typeface="Cambria" panose="02040503050406030204" pitchFamily="18" charset="0"/>
            </a:endParaRPr>
          </a:p>
          <a:p>
            <a:pPr eaLnBrk="1" fontAlgn="auto" hangingPunct="1">
              <a:spcAft>
                <a:spcPts val="0"/>
              </a:spcAft>
              <a:buFont typeface="Arial" pitchFamily="34" charset="0"/>
              <a:buChar char="•"/>
              <a:defRPr/>
            </a:pPr>
            <a:r>
              <a:rPr lang="en-US" dirty="0" smtClean="0">
                <a:latin typeface="Cambria" panose="02040503050406030204" pitchFamily="18" charset="0"/>
                <a:ea typeface="Cambria" panose="02040503050406030204" pitchFamily="18" charset="0"/>
              </a:rPr>
              <a:t>Is your study designed with a “comparison” and “control” group?</a:t>
            </a:r>
          </a:p>
          <a:p>
            <a:pPr eaLnBrk="1" fontAlgn="auto" hangingPunct="1">
              <a:spcAft>
                <a:spcPts val="0"/>
              </a:spcAft>
              <a:buFont typeface="Arial" pitchFamily="34" charset="0"/>
              <a:buChar char="•"/>
              <a:defRPr/>
            </a:pPr>
            <a:endParaRPr lang="en-US" i="1" dirty="0" smtClean="0">
              <a:latin typeface="Cambria" panose="02040503050406030204" pitchFamily="18" charset="0"/>
              <a:ea typeface="Cambria" panose="02040503050406030204" pitchFamily="18" charset="0"/>
            </a:endParaRPr>
          </a:p>
          <a:p>
            <a:pPr eaLnBrk="1" fontAlgn="auto" hangingPunct="1">
              <a:spcAft>
                <a:spcPts val="0"/>
              </a:spcAft>
              <a:buFont typeface="Arial" pitchFamily="34" charset="0"/>
              <a:buChar char="•"/>
              <a:defRPr/>
            </a:pPr>
            <a:r>
              <a:rPr lang="en-US" dirty="0" smtClean="0">
                <a:latin typeface="Cambria" panose="02040503050406030204" pitchFamily="18" charset="0"/>
                <a:ea typeface="Cambria" panose="02040503050406030204" pitchFamily="18" charset="0"/>
              </a:rPr>
              <a:t>If </a:t>
            </a:r>
            <a:r>
              <a:rPr lang="en-US" dirty="0">
                <a:latin typeface="Cambria" panose="02040503050406030204" pitchFamily="18" charset="0"/>
                <a:ea typeface="Cambria" panose="02040503050406030204" pitchFamily="18" charset="0"/>
              </a:rPr>
              <a:t>so, try reframing </a:t>
            </a:r>
            <a:r>
              <a:rPr lang="en-US" dirty="0" smtClean="0">
                <a:latin typeface="Cambria" panose="02040503050406030204" pitchFamily="18" charset="0"/>
                <a:ea typeface="Cambria" panose="02040503050406030204" pitchFamily="18" charset="0"/>
              </a:rPr>
              <a:t>the study design to capture natural actions that are occurring in the busy, real world of your school. </a:t>
            </a:r>
            <a:endParaRPr lang="en-US" dirty="0">
              <a:latin typeface="Cambria" panose="02040503050406030204" pitchFamily="18" charset="0"/>
              <a:ea typeface="Cambria" panose="02040503050406030204" pitchFamily="18" charset="0"/>
            </a:endParaRPr>
          </a:p>
          <a:p>
            <a:pPr eaLnBrk="1" fontAlgn="auto" hangingPunct="1">
              <a:spcAft>
                <a:spcPts val="0"/>
              </a:spcAft>
              <a:buFont typeface="Arial" pitchFamily="34" charset="0"/>
              <a:buChar char="•"/>
              <a:defRPr/>
            </a:pPr>
            <a:endParaRPr lang="en-US" dirty="0">
              <a:ea typeface="+mn-ea"/>
              <a:cs typeface="+mn-cs"/>
            </a:endParaRPr>
          </a:p>
        </p:txBody>
      </p:sp>
      <p:pic>
        <p:nvPicPr>
          <p:cNvPr id="4608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333375"/>
            <a:ext cx="1549400" cy="15478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94306" y="6074429"/>
            <a:ext cx="585787" cy="5857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2257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dirty="0">
                <a:solidFill>
                  <a:srgbClr val="FFFF00"/>
                </a:solidFill>
                <a:latin typeface="Cambria" panose="02040503050406030204" pitchFamily="18" charset="0"/>
                <a:ea typeface="Cambria" panose="02040503050406030204" pitchFamily="18" charset="0"/>
              </a:rPr>
              <a:t>Litmus Test Question </a:t>
            </a:r>
            <a:r>
              <a:rPr lang="en-US" dirty="0" smtClean="0">
                <a:solidFill>
                  <a:srgbClr val="FFFF00"/>
                </a:solidFill>
                <a:latin typeface="Cambria" panose="02040503050406030204" pitchFamily="18" charset="0"/>
                <a:ea typeface="Cambria" panose="02040503050406030204" pitchFamily="18" charset="0"/>
              </a:rPr>
              <a:t>Four</a:t>
            </a:r>
            <a:endParaRPr lang="en-US" dirty="0">
              <a:solidFill>
                <a:srgbClr val="FFFF00"/>
              </a:solidFill>
              <a:latin typeface="Cambria" panose="02040503050406030204" pitchFamily="18" charset="0"/>
              <a:ea typeface="Cambria" panose="02040503050406030204" pitchFamily="18" charset="0"/>
            </a:endParaRPr>
          </a:p>
        </p:txBody>
      </p:sp>
      <p:sp>
        <p:nvSpPr>
          <p:cNvPr id="47106" name="Content Placeholder 2"/>
          <p:cNvSpPr>
            <a:spLocks noGrp="1"/>
          </p:cNvSpPr>
          <p:nvPr>
            <p:ph idx="1"/>
          </p:nvPr>
        </p:nvSpPr>
        <p:spPr/>
        <p:txBody>
          <a:bodyPr/>
          <a:lstStyle/>
          <a:p>
            <a:pPr eaLnBrk="1" hangingPunct="1"/>
            <a:r>
              <a:rPr lang="en-US" sz="4000" i="1" dirty="0">
                <a:latin typeface="Cambria" panose="02040503050406030204" pitchFamily="18" charset="0"/>
                <a:ea typeface="Cambria" panose="02040503050406030204" pitchFamily="18" charset="0"/>
              </a:rPr>
              <a:t>Is the inquiry plan doable?</a:t>
            </a:r>
          </a:p>
        </p:txBody>
      </p:sp>
      <p:pic>
        <p:nvPicPr>
          <p:cNvPr id="4710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32475" y="2457450"/>
            <a:ext cx="2952750" cy="3959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87099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050"/>
            <a:ext cx="8229600" cy="5218113"/>
          </a:xfrm>
        </p:spPr>
        <p:txBody>
          <a:bodyPr rtlCol="0">
            <a:normAutofit fontScale="85000" lnSpcReduction="10000"/>
          </a:bodyPr>
          <a:lstStyle/>
          <a:p>
            <a:pPr eaLnBrk="1" hangingPunct="1">
              <a:defRPr/>
            </a:pPr>
            <a:r>
              <a:rPr lang="en-US" dirty="0">
                <a:latin typeface="Cambria" panose="02040503050406030204" pitchFamily="18" charset="0"/>
                <a:ea typeface="Cambria" panose="02040503050406030204" pitchFamily="18" charset="0"/>
              </a:rPr>
              <a:t>The </a:t>
            </a:r>
            <a:r>
              <a:rPr lang="en-US" dirty="0" smtClean="0">
                <a:latin typeface="Cambria" panose="02040503050406030204" pitchFamily="18" charset="0"/>
                <a:ea typeface="Cambria" panose="02040503050406030204" pitchFamily="18" charset="0"/>
              </a:rPr>
              <a:t>action research </a:t>
            </a:r>
            <a:r>
              <a:rPr lang="en-US" dirty="0">
                <a:latin typeface="Cambria" panose="02040503050406030204" pitchFamily="18" charset="0"/>
                <a:ea typeface="Cambria" panose="02040503050406030204" pitchFamily="18" charset="0"/>
              </a:rPr>
              <a:t>process is definitely one that causes energy and excitement for many </a:t>
            </a:r>
            <a:r>
              <a:rPr lang="en-US" dirty="0" smtClean="0">
                <a:latin typeface="Cambria" panose="02040503050406030204" pitchFamily="18" charset="0"/>
                <a:ea typeface="Cambria" panose="02040503050406030204" pitchFamily="18" charset="0"/>
              </a:rPr>
              <a:t>educators </a:t>
            </a:r>
            <a:r>
              <a:rPr lang="en-US" dirty="0">
                <a:latin typeface="Cambria" panose="02040503050406030204" pitchFamily="18" charset="0"/>
                <a:ea typeface="Cambria" panose="02040503050406030204" pitchFamily="18" charset="0"/>
              </a:rPr>
              <a:t>when they are given the opportunity to take charge of their own professional learning, sometimes for the first time </a:t>
            </a:r>
            <a:r>
              <a:rPr lang="en-US" dirty="0" smtClean="0">
                <a:latin typeface="Cambria" panose="02040503050406030204" pitchFamily="18" charset="0"/>
                <a:ea typeface="Cambria" panose="02040503050406030204" pitchFamily="18" charset="0"/>
              </a:rPr>
              <a:t>since they entered </a:t>
            </a:r>
            <a:r>
              <a:rPr lang="en-US" dirty="0" err="1" smtClean="0">
                <a:latin typeface="Cambria" panose="02040503050406030204" pitchFamily="18" charset="0"/>
                <a:ea typeface="Cambria" panose="02040503050406030204" pitchFamily="18" charset="0"/>
              </a:rPr>
              <a:t>adminstration</a:t>
            </a:r>
            <a:r>
              <a:rPr lang="en-US" dirty="0" smtClean="0">
                <a:latin typeface="Cambria" panose="02040503050406030204" pitchFamily="18" charset="0"/>
                <a:ea typeface="Cambria" panose="02040503050406030204" pitchFamily="18" charset="0"/>
              </a:rPr>
              <a:t>! </a:t>
            </a:r>
          </a:p>
          <a:p>
            <a:pPr eaLnBrk="1" hangingPunct="1">
              <a:defRPr/>
            </a:pPr>
            <a:endParaRPr lang="en-US" dirty="0">
              <a:latin typeface="Cambria" panose="02040503050406030204" pitchFamily="18" charset="0"/>
              <a:ea typeface="Cambria" panose="02040503050406030204" pitchFamily="18" charset="0"/>
            </a:endParaRPr>
          </a:p>
          <a:p>
            <a:pPr eaLnBrk="1" hangingPunct="1">
              <a:defRPr/>
            </a:pPr>
            <a:r>
              <a:rPr lang="en-US" dirty="0">
                <a:latin typeface="Cambria" panose="02040503050406030204" pitchFamily="18" charset="0"/>
                <a:ea typeface="Cambria" panose="02040503050406030204" pitchFamily="18" charset="0"/>
              </a:rPr>
              <a:t>This energy and excitement can sometimes lead to </a:t>
            </a:r>
            <a:r>
              <a:rPr lang="en-US" dirty="0" smtClean="0">
                <a:latin typeface="Cambria" panose="02040503050406030204" pitchFamily="18" charset="0"/>
                <a:ea typeface="Cambria" panose="02040503050406030204" pitchFamily="18" charset="0"/>
              </a:rPr>
              <a:t>“Action Research </a:t>
            </a:r>
            <a:r>
              <a:rPr lang="en-US" dirty="0">
                <a:latin typeface="Cambria" panose="02040503050406030204" pitchFamily="18" charset="0"/>
                <a:ea typeface="Cambria" panose="02040503050406030204" pitchFamily="18" charset="0"/>
              </a:rPr>
              <a:t>Overboard Syndrome.”  </a:t>
            </a:r>
            <a:r>
              <a:rPr lang="en-US" dirty="0" smtClean="0">
                <a:latin typeface="Cambria" panose="02040503050406030204" pitchFamily="18" charset="0"/>
                <a:ea typeface="Cambria" panose="02040503050406030204" pitchFamily="18" charset="0"/>
              </a:rPr>
              <a:t>AR </a:t>
            </a:r>
            <a:r>
              <a:rPr lang="en-US" dirty="0">
                <a:latin typeface="Cambria" panose="02040503050406030204" pitchFamily="18" charset="0"/>
                <a:ea typeface="Cambria" panose="02040503050406030204" pitchFamily="18" charset="0"/>
              </a:rPr>
              <a:t>Overboard Syndrome occurs when </a:t>
            </a:r>
            <a:r>
              <a:rPr lang="en-US" dirty="0" smtClean="0">
                <a:latin typeface="Cambria" panose="02040503050406030204" pitchFamily="18" charset="0"/>
                <a:ea typeface="Cambria" panose="02040503050406030204" pitchFamily="18" charset="0"/>
              </a:rPr>
              <a:t>an IPLI administrator gets </a:t>
            </a:r>
            <a:r>
              <a:rPr lang="en-US" dirty="0">
                <a:latin typeface="Cambria" panose="02040503050406030204" pitchFamily="18" charset="0"/>
                <a:ea typeface="Cambria" panose="02040503050406030204" pitchFamily="18" charset="0"/>
              </a:rPr>
              <a:t>so caught up in the possibilities when planning her research that the </a:t>
            </a:r>
            <a:r>
              <a:rPr lang="en-US" dirty="0" smtClean="0">
                <a:latin typeface="Cambria" panose="02040503050406030204" pitchFamily="18" charset="0"/>
                <a:ea typeface="Cambria" panose="02040503050406030204" pitchFamily="18" charset="0"/>
              </a:rPr>
              <a:t>action research </a:t>
            </a:r>
            <a:r>
              <a:rPr lang="en-US" dirty="0">
                <a:latin typeface="Cambria" panose="02040503050406030204" pitchFamily="18" charset="0"/>
                <a:ea typeface="Cambria" panose="02040503050406030204" pitchFamily="18" charset="0"/>
              </a:rPr>
              <a:t>plan ends up resembling a plan for a doctoral dissertation or even an entire book!</a:t>
            </a:r>
          </a:p>
          <a:p>
            <a:pPr eaLnBrk="1" fontAlgn="auto" hangingPunct="1">
              <a:spcAft>
                <a:spcPts val="0"/>
              </a:spcAft>
              <a:buFont typeface="Arial" pitchFamily="34" charset="0"/>
              <a:buChar char="•"/>
              <a:defRPr/>
            </a:pPr>
            <a:endParaRPr lang="en-US" dirty="0">
              <a:ea typeface="+mn-ea"/>
              <a:cs typeface="+mn-cs"/>
            </a:endParaRPr>
          </a:p>
        </p:txBody>
      </p:sp>
    </p:spTree>
    <p:extLst>
      <p:ext uri="{BB962C8B-B14F-4D97-AF65-F5344CB8AC3E}">
        <p14:creationId xmlns:p14="http://schemas.microsoft.com/office/powerpoint/2010/main" val="3672863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73125"/>
            <a:ext cx="8229600" cy="5253038"/>
          </a:xfrm>
        </p:spPr>
        <p:txBody>
          <a:bodyPr rtlCol="0">
            <a:normAutofit fontScale="77500" lnSpcReduction="20000"/>
          </a:bodyPr>
          <a:lstStyle/>
          <a:p>
            <a:pPr eaLnBrk="1" fontAlgn="auto" hangingPunct="1">
              <a:spcAft>
                <a:spcPts val="0"/>
              </a:spcAft>
              <a:buFont typeface="Arial" pitchFamily="34" charset="0"/>
              <a:buChar char="•"/>
              <a:defRPr/>
            </a:pPr>
            <a:r>
              <a:rPr lang="en-US" dirty="0" smtClean="0">
                <a:latin typeface="Cambria" panose="02040503050406030204" pitchFamily="18" charset="0"/>
                <a:ea typeface="Cambria" panose="02040503050406030204" pitchFamily="18" charset="0"/>
              </a:rPr>
              <a:t>Action researchers know </a:t>
            </a:r>
            <a:r>
              <a:rPr lang="en-US" dirty="0">
                <a:latin typeface="Cambria" panose="02040503050406030204" pitchFamily="18" charset="0"/>
                <a:ea typeface="Cambria" panose="02040503050406030204" pitchFamily="18" charset="0"/>
              </a:rPr>
              <a:t>that a certain amount of realism is an important ingredient to planning an inquiry.  </a:t>
            </a:r>
            <a:endParaRPr lang="en-US" dirty="0" smtClean="0">
              <a:latin typeface="Cambria" panose="02040503050406030204" pitchFamily="18" charset="0"/>
              <a:ea typeface="Cambria" panose="02040503050406030204" pitchFamily="18" charset="0"/>
            </a:endParaRPr>
          </a:p>
          <a:p>
            <a:pPr eaLnBrk="1" fontAlgn="auto" hangingPunct="1">
              <a:spcAft>
                <a:spcPts val="0"/>
              </a:spcAft>
              <a:buFont typeface="Arial" pitchFamily="34" charset="0"/>
              <a:buChar char="•"/>
              <a:defRPr/>
            </a:pPr>
            <a:endParaRPr lang="en-US" dirty="0" smtClean="0">
              <a:latin typeface="Cambria" panose="02040503050406030204" pitchFamily="18" charset="0"/>
              <a:ea typeface="Cambria" panose="02040503050406030204" pitchFamily="18" charset="0"/>
            </a:endParaRPr>
          </a:p>
          <a:p>
            <a:pPr eaLnBrk="1" fontAlgn="auto" hangingPunct="1">
              <a:spcAft>
                <a:spcPts val="0"/>
              </a:spcAft>
              <a:buFont typeface="Arial" pitchFamily="34" charset="0"/>
              <a:buChar char="•"/>
              <a:defRPr/>
            </a:pPr>
            <a:r>
              <a:rPr lang="en-US" dirty="0" smtClean="0">
                <a:latin typeface="Cambria" panose="02040503050406030204" pitchFamily="18" charset="0"/>
                <a:ea typeface="Cambria" panose="02040503050406030204" pitchFamily="18" charset="0"/>
              </a:rPr>
              <a:t>Furthermore</a:t>
            </a:r>
            <a:r>
              <a:rPr lang="en-US" dirty="0">
                <a:latin typeface="Cambria" panose="02040503050406030204" pitchFamily="18" charset="0"/>
                <a:ea typeface="Cambria" panose="02040503050406030204" pitchFamily="18" charset="0"/>
              </a:rPr>
              <a:t>, </a:t>
            </a:r>
            <a:r>
              <a:rPr lang="en-US" dirty="0" smtClean="0">
                <a:latin typeface="Cambria" panose="02040503050406030204" pitchFamily="18" charset="0"/>
                <a:ea typeface="Cambria" panose="02040503050406030204" pitchFamily="18" charset="0"/>
              </a:rPr>
              <a:t>action </a:t>
            </a:r>
            <a:r>
              <a:rPr lang="en-US" dirty="0">
                <a:latin typeface="Cambria" panose="02040503050406030204" pitchFamily="18" charset="0"/>
                <a:ea typeface="Cambria" panose="02040503050406030204" pitchFamily="18" charset="0"/>
              </a:rPr>
              <a:t>researchers have the potential to make real and lasting impact </a:t>
            </a:r>
            <a:r>
              <a:rPr lang="en-US" dirty="0" smtClean="0">
                <a:latin typeface="Cambria" panose="02040503050406030204" pitchFamily="18" charset="0"/>
                <a:ea typeface="Cambria" panose="02040503050406030204" pitchFamily="18" charset="0"/>
              </a:rPr>
              <a:t>in their schools only </a:t>
            </a:r>
            <a:r>
              <a:rPr lang="en-US" dirty="0">
                <a:latin typeface="Cambria" panose="02040503050406030204" pitchFamily="18" charset="0"/>
                <a:ea typeface="Cambria" panose="02040503050406030204" pitchFamily="18" charset="0"/>
              </a:rPr>
              <a:t>when engagement in inquiry becomes a part of </a:t>
            </a:r>
            <a:r>
              <a:rPr lang="en-US" dirty="0" smtClean="0">
                <a:latin typeface="Cambria" panose="02040503050406030204" pitchFamily="18" charset="0"/>
                <a:ea typeface="Cambria" panose="02040503050406030204" pitchFamily="18" charset="0"/>
              </a:rPr>
              <a:t>administrative </a:t>
            </a:r>
            <a:r>
              <a:rPr lang="en-US" dirty="0">
                <a:latin typeface="Cambria" panose="02040503050406030204" pitchFamily="18" charset="0"/>
                <a:ea typeface="Cambria" panose="02040503050406030204" pitchFamily="18" charset="0"/>
              </a:rPr>
              <a:t>practice, rather than exist apart from it.  </a:t>
            </a:r>
            <a:endParaRPr lang="en-US" dirty="0" smtClean="0">
              <a:latin typeface="Cambria" panose="02040503050406030204" pitchFamily="18" charset="0"/>
              <a:ea typeface="Cambria" panose="02040503050406030204" pitchFamily="18" charset="0"/>
            </a:endParaRPr>
          </a:p>
          <a:p>
            <a:pPr eaLnBrk="1" fontAlgn="auto" hangingPunct="1">
              <a:spcAft>
                <a:spcPts val="0"/>
              </a:spcAft>
              <a:buFont typeface="Arial" pitchFamily="34" charset="0"/>
              <a:buChar char="•"/>
              <a:defRPr/>
            </a:pPr>
            <a:endParaRPr lang="en-US" dirty="0" smtClean="0">
              <a:latin typeface="Cambria" panose="02040503050406030204" pitchFamily="18" charset="0"/>
              <a:ea typeface="Cambria" panose="02040503050406030204" pitchFamily="18" charset="0"/>
            </a:endParaRPr>
          </a:p>
          <a:p>
            <a:pPr eaLnBrk="1" fontAlgn="auto" hangingPunct="1">
              <a:spcAft>
                <a:spcPts val="0"/>
              </a:spcAft>
              <a:buFont typeface="Arial" pitchFamily="34" charset="0"/>
              <a:buChar char="•"/>
              <a:defRPr/>
            </a:pPr>
            <a:r>
              <a:rPr lang="en-US" dirty="0" smtClean="0">
                <a:latin typeface="Cambria" panose="02040503050406030204" pitchFamily="18" charset="0"/>
                <a:ea typeface="Cambria" panose="02040503050406030204" pitchFamily="18" charset="0"/>
              </a:rPr>
              <a:t>Hence</a:t>
            </a:r>
            <a:r>
              <a:rPr lang="en-US" dirty="0">
                <a:latin typeface="Cambria" panose="02040503050406030204" pitchFamily="18" charset="0"/>
                <a:ea typeface="Cambria" panose="02040503050406030204" pitchFamily="18" charset="0"/>
              </a:rPr>
              <a:t>, a plan for </a:t>
            </a:r>
            <a:r>
              <a:rPr lang="en-US" dirty="0" smtClean="0">
                <a:latin typeface="Cambria" panose="02040503050406030204" pitchFamily="18" charset="0"/>
                <a:ea typeface="Cambria" panose="02040503050406030204" pitchFamily="18" charset="0"/>
              </a:rPr>
              <a:t>action research </a:t>
            </a:r>
            <a:r>
              <a:rPr lang="en-US" dirty="0">
                <a:latin typeface="Cambria" panose="02040503050406030204" pitchFamily="18" charset="0"/>
                <a:ea typeface="Cambria" panose="02040503050406030204" pitchFamily="18" charset="0"/>
              </a:rPr>
              <a:t>must be doable and include the collection of </a:t>
            </a:r>
            <a:r>
              <a:rPr lang="en-US" i="1" dirty="0">
                <a:solidFill>
                  <a:schemeClr val="bg2">
                    <a:lumMod val="20000"/>
                    <a:lumOff val="80000"/>
                  </a:schemeClr>
                </a:solidFill>
                <a:latin typeface="Cambria" panose="02040503050406030204" pitchFamily="18" charset="0"/>
                <a:ea typeface="Cambria" panose="02040503050406030204" pitchFamily="18" charset="0"/>
              </a:rPr>
              <a:t>reasonable</a:t>
            </a:r>
            <a:r>
              <a:rPr lang="en-US" dirty="0">
                <a:solidFill>
                  <a:schemeClr val="bg2">
                    <a:lumMod val="20000"/>
                    <a:lumOff val="80000"/>
                  </a:schemeClr>
                </a:solidFill>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amounts and </a:t>
            </a:r>
            <a:r>
              <a:rPr lang="en-US" i="1" dirty="0">
                <a:solidFill>
                  <a:srgbClr val="C6D9F1"/>
                </a:solidFill>
                <a:latin typeface="Cambria" panose="02040503050406030204" pitchFamily="18" charset="0"/>
                <a:ea typeface="Cambria" panose="02040503050406030204" pitchFamily="18" charset="0"/>
              </a:rPr>
              <a:t>reasonable</a:t>
            </a:r>
            <a:r>
              <a:rPr lang="en-US" i="1"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types of data.  Whenever possible, data collection strategies should emerge from what is a natural part of </a:t>
            </a:r>
            <a:r>
              <a:rPr lang="en-US" dirty="0" smtClean="0">
                <a:latin typeface="Cambria" panose="02040503050406030204" pitchFamily="18" charset="0"/>
                <a:ea typeface="Cambria" panose="02040503050406030204" pitchFamily="18" charset="0"/>
              </a:rPr>
              <a:t>your work as a principal.  </a:t>
            </a:r>
            <a:endParaRPr lang="en-US" dirty="0">
              <a:latin typeface="Cambria" panose="02040503050406030204" pitchFamily="18" charset="0"/>
              <a:ea typeface="Cambria" panose="02040503050406030204" pitchFamily="18" charset="0"/>
            </a:endParaRPr>
          </a:p>
          <a:p>
            <a:pPr eaLnBrk="1" fontAlgn="auto" hangingPunct="1">
              <a:spcAft>
                <a:spcPts val="0"/>
              </a:spcAft>
              <a:buFont typeface="Arial" pitchFamily="34" charset="0"/>
              <a:buChar char="•"/>
              <a:defRPr/>
            </a:pP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73019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800" y="2024063"/>
            <a:ext cx="8229600" cy="4525962"/>
          </a:xfrm>
        </p:spPr>
        <p:txBody>
          <a:bodyPr rtlCol="0">
            <a:normAutofit fontScale="77500" lnSpcReduction="20000"/>
          </a:bodyPr>
          <a:lstStyle/>
          <a:p>
            <a:pPr eaLnBrk="1" fontAlgn="auto" hangingPunct="1">
              <a:spcAft>
                <a:spcPts val="0"/>
              </a:spcAft>
              <a:buFont typeface="Arial" pitchFamily="34" charset="0"/>
              <a:buChar char="•"/>
              <a:defRPr/>
            </a:pPr>
            <a:r>
              <a:rPr lang="en-US" i="1" dirty="0">
                <a:solidFill>
                  <a:srgbClr val="FF0000"/>
                </a:solidFill>
                <a:latin typeface="Cambria" panose="02040503050406030204" pitchFamily="18" charset="0"/>
                <a:ea typeface="Cambria" panose="02040503050406030204" pitchFamily="18" charset="0"/>
              </a:rPr>
              <a:t>Before continuing with the litmus test</a:t>
            </a:r>
            <a:r>
              <a:rPr lang="en-US" dirty="0">
                <a:solidFill>
                  <a:srgbClr val="FF0000"/>
                </a:solidFill>
                <a:latin typeface="Cambria" panose="02040503050406030204" pitchFamily="18" charset="0"/>
                <a:ea typeface="Cambria" panose="02040503050406030204" pitchFamily="18" charset="0"/>
              </a:rPr>
              <a:t>, </a:t>
            </a:r>
            <a:r>
              <a:rPr lang="en-US" dirty="0" smtClean="0">
                <a:latin typeface="Cambria" panose="02040503050406030204" pitchFamily="18" charset="0"/>
                <a:ea typeface="Cambria" panose="02040503050406030204" pitchFamily="18" charset="0"/>
              </a:rPr>
              <a:t>look carefully at your inquiry brief.  </a:t>
            </a:r>
          </a:p>
          <a:p>
            <a:pPr marL="0" indent="0" eaLnBrk="1" fontAlgn="auto" hangingPunct="1">
              <a:spcAft>
                <a:spcPts val="0"/>
              </a:spcAft>
              <a:buFont typeface="Arial" pitchFamily="34" charset="0"/>
              <a:buNone/>
              <a:defRPr/>
            </a:pPr>
            <a:endParaRPr lang="en-US" dirty="0">
              <a:latin typeface="Cambria" panose="02040503050406030204" pitchFamily="18" charset="0"/>
              <a:ea typeface="Cambria" panose="02040503050406030204" pitchFamily="18" charset="0"/>
            </a:endParaRPr>
          </a:p>
          <a:p>
            <a:pPr eaLnBrk="1" fontAlgn="auto" hangingPunct="1">
              <a:spcAft>
                <a:spcPts val="0"/>
              </a:spcAft>
              <a:buFont typeface="Arial" pitchFamily="34" charset="0"/>
              <a:buChar char="•"/>
              <a:defRPr/>
            </a:pPr>
            <a:r>
              <a:rPr lang="en-US" i="1" dirty="0" smtClean="0">
                <a:latin typeface="Cambria" panose="02040503050406030204" pitchFamily="18" charset="0"/>
                <a:ea typeface="Cambria" panose="02040503050406030204" pitchFamily="18" charset="0"/>
              </a:rPr>
              <a:t>Is what you are planning </a:t>
            </a:r>
            <a:r>
              <a:rPr lang="en-US" i="1" dirty="0" smtClean="0">
                <a:solidFill>
                  <a:srgbClr val="C6D9F1"/>
                </a:solidFill>
                <a:latin typeface="Cambria" panose="02040503050406030204" pitchFamily="18" charset="0"/>
                <a:ea typeface="Cambria" panose="02040503050406030204" pitchFamily="18" charset="0"/>
              </a:rPr>
              <a:t>reasonable </a:t>
            </a:r>
            <a:r>
              <a:rPr lang="en-US" i="1" dirty="0" smtClean="0">
                <a:latin typeface="Cambria" panose="02040503050406030204" pitchFamily="18" charset="0"/>
                <a:ea typeface="Cambria" panose="02040503050406030204" pitchFamily="18" charset="0"/>
              </a:rPr>
              <a:t>to accomplish given all of the many responsibilities that are already a part of your work?</a:t>
            </a:r>
          </a:p>
          <a:p>
            <a:pPr eaLnBrk="1" fontAlgn="auto" hangingPunct="1">
              <a:spcAft>
                <a:spcPts val="0"/>
              </a:spcAft>
              <a:buFont typeface="Arial" pitchFamily="34" charset="0"/>
              <a:buChar char="•"/>
              <a:defRPr/>
            </a:pPr>
            <a:endParaRPr lang="en-US" i="1" dirty="0" smtClean="0">
              <a:latin typeface="Cambria" panose="02040503050406030204" pitchFamily="18" charset="0"/>
              <a:ea typeface="Cambria" panose="02040503050406030204" pitchFamily="18" charset="0"/>
            </a:endParaRPr>
          </a:p>
          <a:p>
            <a:pPr eaLnBrk="1" fontAlgn="auto" hangingPunct="1">
              <a:spcAft>
                <a:spcPts val="0"/>
              </a:spcAft>
              <a:buFont typeface="Arial" pitchFamily="34" charset="0"/>
              <a:buChar char="•"/>
              <a:defRPr/>
            </a:pPr>
            <a:r>
              <a:rPr lang="en-US" dirty="0">
                <a:latin typeface="Cambria" panose="02040503050406030204" pitchFamily="18" charset="0"/>
                <a:ea typeface="Cambria" panose="02040503050406030204" pitchFamily="18" charset="0"/>
              </a:rPr>
              <a:t>If </a:t>
            </a:r>
            <a:r>
              <a:rPr lang="en-US" dirty="0" smtClean="0">
                <a:latin typeface="Cambria" panose="02040503050406030204" pitchFamily="18" charset="0"/>
                <a:ea typeface="Cambria" panose="02040503050406030204" pitchFamily="18" charset="0"/>
              </a:rPr>
              <a:t>not, work to downsize your inquiry and limit your inquiry goals and aspirations to something that is </a:t>
            </a:r>
            <a:r>
              <a:rPr lang="en-US" dirty="0" smtClean="0">
                <a:solidFill>
                  <a:srgbClr val="C6D9F1"/>
                </a:solidFill>
                <a:latin typeface="Cambria" panose="02040503050406030204" pitchFamily="18" charset="0"/>
                <a:ea typeface="Cambria" panose="02040503050406030204" pitchFamily="18" charset="0"/>
              </a:rPr>
              <a:t>reasonable</a:t>
            </a:r>
            <a:r>
              <a:rPr lang="en-US" dirty="0" smtClean="0">
                <a:latin typeface="Cambria" panose="02040503050406030204" pitchFamily="18" charset="0"/>
                <a:ea typeface="Cambria" panose="02040503050406030204" pitchFamily="18" charset="0"/>
              </a:rPr>
              <a:t> to accomplish. </a:t>
            </a:r>
          </a:p>
          <a:p>
            <a:pPr eaLnBrk="1" fontAlgn="auto" hangingPunct="1">
              <a:spcAft>
                <a:spcPts val="0"/>
              </a:spcAft>
              <a:buFont typeface="Arial" pitchFamily="34" charset="0"/>
              <a:buChar char="•"/>
              <a:defRPr/>
            </a:pPr>
            <a:endParaRPr lang="en-US" dirty="0">
              <a:latin typeface="Cambria" panose="02040503050406030204" pitchFamily="18" charset="0"/>
              <a:ea typeface="Cambria" panose="02040503050406030204" pitchFamily="18" charset="0"/>
            </a:endParaRPr>
          </a:p>
          <a:p>
            <a:pPr eaLnBrk="1" fontAlgn="auto" hangingPunct="1">
              <a:spcAft>
                <a:spcPts val="0"/>
              </a:spcAft>
              <a:buFont typeface="Arial" pitchFamily="34" charset="0"/>
              <a:buChar char="•"/>
              <a:defRPr/>
            </a:pPr>
            <a:r>
              <a:rPr lang="en-US" dirty="0" smtClean="0">
                <a:latin typeface="Cambria" panose="02040503050406030204" pitchFamily="18" charset="0"/>
                <a:ea typeface="Cambria" panose="02040503050406030204" pitchFamily="18" charset="0"/>
              </a:rPr>
              <a:t> Remember, inquiry is a cycle -- You don’t have to do everything in one pass through the cycle!  </a:t>
            </a:r>
            <a:endParaRPr lang="en-US" dirty="0">
              <a:latin typeface="Cambria" panose="02040503050406030204" pitchFamily="18" charset="0"/>
              <a:ea typeface="Cambria" panose="02040503050406030204" pitchFamily="18" charset="0"/>
            </a:endParaRPr>
          </a:p>
          <a:p>
            <a:pPr lvl="2" eaLnBrk="1" fontAlgn="auto" hangingPunct="1">
              <a:spcAft>
                <a:spcPts val="0"/>
              </a:spcAft>
              <a:buFont typeface="Arial" pitchFamily="34" charset="0"/>
              <a:buChar char="•"/>
              <a:defRPr/>
            </a:pPr>
            <a:endParaRPr lang="en-US" i="1" dirty="0" smtClean="0">
              <a:ea typeface="+mn-ea"/>
            </a:endParaRPr>
          </a:p>
        </p:txBody>
      </p:sp>
      <p:pic>
        <p:nvPicPr>
          <p:cNvPr id="5017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333375"/>
            <a:ext cx="1549400" cy="15478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80400" y="6092825"/>
            <a:ext cx="547688" cy="5492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46525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dirty="0">
                <a:solidFill>
                  <a:srgbClr val="FFFF00"/>
                </a:solidFill>
                <a:latin typeface="Cambria" panose="02040503050406030204" pitchFamily="18" charset="0"/>
                <a:ea typeface="Cambria" panose="02040503050406030204" pitchFamily="18" charset="0"/>
              </a:rPr>
              <a:t>Litmus Test Question </a:t>
            </a:r>
            <a:r>
              <a:rPr lang="en-US" dirty="0" smtClean="0">
                <a:solidFill>
                  <a:srgbClr val="FFFF00"/>
                </a:solidFill>
                <a:latin typeface="Cambria" panose="02040503050406030204" pitchFamily="18" charset="0"/>
                <a:ea typeface="Cambria" panose="02040503050406030204" pitchFamily="18" charset="0"/>
              </a:rPr>
              <a:t>Five</a:t>
            </a:r>
            <a:endParaRPr lang="en-US" dirty="0">
              <a:solidFill>
                <a:srgbClr val="FFFF00"/>
              </a:solidFill>
              <a:latin typeface="Cambria" panose="02040503050406030204" pitchFamily="18" charset="0"/>
              <a:ea typeface="Cambria" panose="02040503050406030204" pitchFamily="18" charset="0"/>
            </a:endParaRPr>
          </a:p>
        </p:txBody>
      </p:sp>
      <p:sp>
        <p:nvSpPr>
          <p:cNvPr id="52226" name="Content Placeholder 2"/>
          <p:cNvSpPr>
            <a:spLocks noGrp="1"/>
          </p:cNvSpPr>
          <p:nvPr>
            <p:ph idx="1"/>
          </p:nvPr>
        </p:nvSpPr>
        <p:spPr/>
        <p:txBody>
          <a:bodyPr/>
          <a:lstStyle/>
          <a:p>
            <a:pPr eaLnBrk="1" hangingPunct="1"/>
            <a:r>
              <a:rPr lang="en-US" sz="3600" i="1" dirty="0">
                <a:latin typeface="Cambria" panose="02040503050406030204" pitchFamily="18" charset="0"/>
                <a:ea typeface="Cambria" panose="02040503050406030204" pitchFamily="18" charset="0"/>
              </a:rPr>
              <a:t>Have you considered the possibilities of detours to your inquiry plan and built into your plan the flexibility necessary to take detours, if necessary, along the way?  </a:t>
            </a:r>
          </a:p>
          <a:p>
            <a:pPr eaLnBrk="1" hangingPunct="1"/>
            <a:endParaRPr lang="en-US" sz="4000" i="1" dirty="0">
              <a:latin typeface="Calibri" charset="0"/>
            </a:endParaRPr>
          </a:p>
        </p:txBody>
      </p:sp>
      <p:pic>
        <p:nvPicPr>
          <p:cNvPr id="5222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03463" y="4149725"/>
            <a:ext cx="4284662" cy="2374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94045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a:latin typeface="Cambria" panose="02040503050406030204" pitchFamily="18" charset="0"/>
                <a:ea typeface="Cambria" panose="02040503050406030204" pitchFamily="18" charset="0"/>
              </a:rPr>
              <a:t>Keep in mind that although you have utilized the first </a:t>
            </a:r>
            <a:r>
              <a:rPr lang="en-US" dirty="0" smtClean="0">
                <a:latin typeface="Cambria" panose="02040503050406030204" pitchFamily="18" charset="0"/>
                <a:ea typeface="Cambria" panose="02040503050406030204" pitchFamily="18" charset="0"/>
              </a:rPr>
              <a:t>four </a:t>
            </a:r>
            <a:r>
              <a:rPr lang="en-US" dirty="0">
                <a:latin typeface="Cambria" panose="02040503050406030204" pitchFamily="18" charset="0"/>
                <a:ea typeface="Cambria" panose="02040503050406030204" pitchFamily="18" charset="0"/>
              </a:rPr>
              <a:t>inquiry brief  litmus test questions to fine-tune the roadmap for your study, it is not uncommon for unexpected happenings to occur as your engage in the process of </a:t>
            </a:r>
            <a:r>
              <a:rPr lang="en-US" dirty="0" smtClean="0">
                <a:latin typeface="Cambria" panose="02040503050406030204" pitchFamily="18" charset="0"/>
                <a:ea typeface="Cambria" panose="02040503050406030204" pitchFamily="18" charset="0"/>
              </a:rPr>
              <a:t>action research </a:t>
            </a:r>
            <a:r>
              <a:rPr lang="en-US" dirty="0">
                <a:latin typeface="Cambria" panose="02040503050406030204" pitchFamily="18" charset="0"/>
                <a:ea typeface="Cambria" panose="02040503050406030204" pitchFamily="18" charset="0"/>
              </a:rPr>
              <a:t>that may require you to take a detour from your plan. </a:t>
            </a:r>
          </a:p>
          <a:p>
            <a:pPr marL="0" indent="0" eaLnBrk="1" fontAlgn="auto" hangingPunct="1">
              <a:spcAft>
                <a:spcPts val="0"/>
              </a:spcAft>
              <a:buFont typeface="Arial" charset="0"/>
              <a:buNone/>
              <a:defRPr/>
            </a:pPr>
            <a:endParaRPr lang="en-US" dirty="0">
              <a:ea typeface="+mn-ea"/>
              <a:cs typeface="+mn-cs"/>
            </a:endParaRPr>
          </a:p>
        </p:txBody>
      </p:sp>
    </p:spTree>
    <p:extLst>
      <p:ext uri="{BB962C8B-B14F-4D97-AF65-F5344CB8AC3E}">
        <p14:creationId xmlns:p14="http://schemas.microsoft.com/office/powerpoint/2010/main" val="24531399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238" y="368300"/>
            <a:ext cx="8229600" cy="6489700"/>
          </a:xfrm>
        </p:spPr>
        <p:txBody>
          <a:bodyPr rtlCol="0">
            <a:normAutofit/>
          </a:bodyPr>
          <a:lstStyle/>
          <a:p>
            <a:pPr eaLnBrk="1" hangingPunct="1">
              <a:defRPr/>
            </a:pPr>
            <a:r>
              <a:rPr lang="en-US" sz="2800" dirty="0" smtClean="0">
                <a:latin typeface="Cambria" panose="02040503050406030204" pitchFamily="18" charset="0"/>
                <a:ea typeface="Cambria" panose="02040503050406030204" pitchFamily="18" charset="0"/>
              </a:rPr>
              <a:t>While </a:t>
            </a:r>
            <a:r>
              <a:rPr lang="en-US" sz="2800" dirty="0">
                <a:latin typeface="Cambria" panose="02040503050406030204" pitchFamily="18" charset="0"/>
                <a:ea typeface="Cambria" panose="02040503050406030204" pitchFamily="18" charset="0"/>
              </a:rPr>
              <a:t>you really can’t plan </a:t>
            </a:r>
            <a:r>
              <a:rPr lang="en-US" sz="2800" dirty="0" smtClean="0">
                <a:latin typeface="Cambria" panose="02040503050406030204" pitchFamily="18" charset="0"/>
                <a:ea typeface="Cambria" panose="02040503050406030204" pitchFamily="18" charset="0"/>
              </a:rPr>
              <a:t>for </a:t>
            </a:r>
            <a:r>
              <a:rPr lang="en-US" sz="2800" dirty="0">
                <a:latin typeface="Cambria" panose="02040503050406030204" pitchFamily="18" charset="0"/>
                <a:ea typeface="Cambria" panose="02040503050406030204" pitchFamily="18" charset="0"/>
              </a:rPr>
              <a:t>the unexpected, </a:t>
            </a:r>
            <a:r>
              <a:rPr lang="en-US" sz="2800" dirty="0" smtClean="0">
                <a:latin typeface="Cambria" panose="02040503050406030204" pitchFamily="18" charset="0"/>
                <a:ea typeface="Cambria" panose="02040503050406030204" pitchFamily="18" charset="0"/>
              </a:rPr>
              <a:t>action </a:t>
            </a:r>
            <a:r>
              <a:rPr lang="en-US" sz="2800" dirty="0">
                <a:latin typeface="Cambria" panose="02040503050406030204" pitchFamily="18" charset="0"/>
                <a:ea typeface="Cambria" panose="02040503050406030204" pitchFamily="18" charset="0"/>
              </a:rPr>
              <a:t>researchers know that it is perfectly natural and normal to make shifts in plans as an inquiry unfolds</a:t>
            </a:r>
            <a:r>
              <a:rPr lang="en-US" sz="2800" dirty="0" smtClean="0">
                <a:latin typeface="Cambria" panose="02040503050406030204" pitchFamily="18" charset="0"/>
                <a:ea typeface="Cambria" panose="02040503050406030204" pitchFamily="18" charset="0"/>
              </a:rPr>
              <a:t>.</a:t>
            </a:r>
          </a:p>
          <a:p>
            <a:pPr eaLnBrk="1" hangingPunct="1">
              <a:defRPr/>
            </a:pPr>
            <a:endParaRPr lang="en-US" sz="2800" dirty="0" smtClean="0">
              <a:latin typeface="Cambria" panose="02040503050406030204" pitchFamily="18" charset="0"/>
              <a:ea typeface="Cambria" panose="02040503050406030204" pitchFamily="18" charset="0"/>
            </a:endParaRPr>
          </a:p>
          <a:p>
            <a:pPr eaLnBrk="1" hangingPunct="1">
              <a:defRPr/>
            </a:pPr>
            <a:r>
              <a:rPr lang="en-US" sz="2800" dirty="0" smtClean="0">
                <a:latin typeface="Cambria" panose="02040503050406030204" pitchFamily="18" charset="0"/>
                <a:ea typeface="Cambria" panose="02040503050406030204" pitchFamily="18" charset="0"/>
              </a:rPr>
              <a:t>Rarely </a:t>
            </a:r>
            <a:r>
              <a:rPr lang="en-US" sz="2800" dirty="0">
                <a:latin typeface="Cambria" panose="02040503050406030204" pitchFamily="18" charset="0"/>
                <a:ea typeface="Cambria" panose="02040503050406030204" pitchFamily="18" charset="0"/>
              </a:rPr>
              <a:t>does any </a:t>
            </a:r>
            <a:r>
              <a:rPr lang="en-US" sz="2800" dirty="0" smtClean="0">
                <a:latin typeface="Cambria" panose="02040503050406030204" pitchFamily="18" charset="0"/>
                <a:ea typeface="Cambria" panose="02040503050406030204" pitchFamily="18" charset="0"/>
              </a:rPr>
              <a:t>inquirer </a:t>
            </a:r>
          </a:p>
          <a:p>
            <a:pPr marL="0" indent="0" eaLnBrk="1" hangingPunct="1">
              <a:buNone/>
              <a:defRPr/>
            </a:pPr>
            <a:r>
              <a:rPr lang="en-US" sz="2800" dirty="0">
                <a:latin typeface="Cambria" panose="02040503050406030204" pitchFamily="18" charset="0"/>
                <a:ea typeface="Cambria" panose="02040503050406030204" pitchFamily="18" charset="0"/>
              </a:rPr>
              <a:t> </a:t>
            </a:r>
            <a:r>
              <a:rPr lang="en-US" sz="2800" dirty="0" smtClean="0">
                <a:latin typeface="Cambria" panose="02040503050406030204" pitchFamily="18" charset="0"/>
                <a:ea typeface="Cambria" panose="02040503050406030204" pitchFamily="18" charset="0"/>
              </a:rPr>
              <a:t>   articulate </a:t>
            </a:r>
            <a:r>
              <a:rPr lang="en-US" sz="2800" dirty="0">
                <a:latin typeface="Cambria" panose="02040503050406030204" pitchFamily="18" charset="0"/>
                <a:ea typeface="Cambria" panose="02040503050406030204" pitchFamily="18" charset="0"/>
              </a:rPr>
              <a:t>a perfect </a:t>
            </a:r>
            <a:endParaRPr lang="en-US" sz="2800" dirty="0" smtClean="0">
              <a:latin typeface="Cambria" panose="02040503050406030204" pitchFamily="18" charset="0"/>
              <a:ea typeface="Cambria" panose="02040503050406030204" pitchFamily="18" charset="0"/>
            </a:endParaRPr>
          </a:p>
          <a:p>
            <a:pPr marL="0" indent="0" eaLnBrk="1" hangingPunct="1">
              <a:buFont typeface="Arial" charset="0"/>
              <a:buNone/>
              <a:defRPr/>
            </a:pPr>
            <a:r>
              <a:rPr lang="en-US" sz="2800" dirty="0">
                <a:latin typeface="Cambria" panose="02040503050406030204" pitchFamily="18" charset="0"/>
                <a:ea typeface="Cambria" panose="02040503050406030204" pitchFamily="18" charset="0"/>
              </a:rPr>
              <a:t> </a:t>
            </a:r>
            <a:r>
              <a:rPr lang="en-US" sz="2800" dirty="0" smtClean="0">
                <a:latin typeface="Cambria" panose="02040503050406030204" pitchFamily="18" charset="0"/>
                <a:ea typeface="Cambria" panose="02040503050406030204" pitchFamily="18" charset="0"/>
              </a:rPr>
              <a:t>   plan</a:t>
            </a:r>
            <a:r>
              <a:rPr lang="en-US" sz="2800" dirty="0">
                <a:latin typeface="Cambria" panose="02040503050406030204" pitchFamily="18" charset="0"/>
                <a:ea typeface="Cambria" panose="02040503050406030204" pitchFamily="18" charset="0"/>
              </a:rPr>
              <a:t> </a:t>
            </a:r>
            <a:r>
              <a:rPr lang="en-US" sz="2800" dirty="0" smtClean="0">
                <a:latin typeface="Cambria" panose="02040503050406030204" pitchFamily="18" charset="0"/>
                <a:ea typeface="Cambria" panose="02040503050406030204" pitchFamily="18" charset="0"/>
              </a:rPr>
              <a:t>on </a:t>
            </a:r>
            <a:r>
              <a:rPr lang="en-US" sz="2800" dirty="0">
                <a:latin typeface="Cambria" panose="02040503050406030204" pitchFamily="18" charset="0"/>
                <a:ea typeface="Cambria" panose="02040503050406030204" pitchFamily="18" charset="0"/>
              </a:rPr>
              <a:t>paper that is tightly </a:t>
            </a:r>
            <a:endParaRPr lang="en-US" sz="2800" dirty="0" smtClean="0">
              <a:latin typeface="Cambria" panose="02040503050406030204" pitchFamily="18" charset="0"/>
              <a:ea typeface="Cambria" panose="02040503050406030204" pitchFamily="18" charset="0"/>
            </a:endParaRPr>
          </a:p>
          <a:p>
            <a:pPr marL="0" indent="0" eaLnBrk="1" hangingPunct="1">
              <a:buFont typeface="Arial" charset="0"/>
              <a:buNone/>
              <a:defRPr/>
            </a:pPr>
            <a:r>
              <a:rPr lang="en-US" sz="2800" dirty="0" smtClean="0">
                <a:latin typeface="Cambria" panose="02040503050406030204" pitchFamily="18" charset="0"/>
                <a:ea typeface="Cambria" panose="02040503050406030204" pitchFamily="18" charset="0"/>
              </a:rPr>
              <a:t>    constructed </a:t>
            </a:r>
            <a:r>
              <a:rPr lang="en-US" sz="2800" dirty="0">
                <a:latin typeface="Cambria" panose="02040503050406030204" pitchFamily="18" charset="0"/>
                <a:ea typeface="Cambria" panose="02040503050406030204" pitchFamily="18" charset="0"/>
              </a:rPr>
              <a:t>and plays out </a:t>
            </a:r>
            <a:endParaRPr lang="en-US" sz="2800" dirty="0" smtClean="0">
              <a:latin typeface="Cambria" panose="02040503050406030204" pitchFamily="18" charset="0"/>
              <a:ea typeface="Cambria" panose="02040503050406030204" pitchFamily="18" charset="0"/>
            </a:endParaRPr>
          </a:p>
          <a:p>
            <a:pPr marL="0" indent="0" eaLnBrk="1" hangingPunct="1">
              <a:buFont typeface="Arial" charset="0"/>
              <a:buNone/>
              <a:defRPr/>
            </a:pPr>
            <a:r>
              <a:rPr lang="en-US" sz="2800" dirty="0" smtClean="0">
                <a:latin typeface="Cambria" panose="02040503050406030204" pitchFamily="18" charset="0"/>
                <a:ea typeface="Cambria" panose="02040503050406030204" pitchFamily="18" charset="0"/>
              </a:rPr>
              <a:t>    exactly </a:t>
            </a:r>
            <a:r>
              <a:rPr lang="en-US" sz="2800" dirty="0">
                <a:latin typeface="Cambria" panose="02040503050406030204" pitchFamily="18" charset="0"/>
                <a:ea typeface="Cambria" panose="02040503050406030204" pitchFamily="18" charset="0"/>
              </a:rPr>
              <a:t>as originally </a:t>
            </a:r>
            <a:r>
              <a:rPr lang="en-US" sz="2800" dirty="0" smtClean="0">
                <a:latin typeface="Cambria" panose="02040503050406030204" pitchFamily="18" charset="0"/>
                <a:ea typeface="Cambria" panose="02040503050406030204" pitchFamily="18" charset="0"/>
              </a:rPr>
              <a:t>planned</a:t>
            </a:r>
          </a:p>
          <a:p>
            <a:pPr marL="0" indent="0" eaLnBrk="1" hangingPunct="1">
              <a:buFont typeface="Arial" charset="0"/>
              <a:buNone/>
              <a:defRPr/>
            </a:pPr>
            <a:r>
              <a:rPr lang="en-US" sz="2800" dirty="0" smtClean="0">
                <a:latin typeface="Cambria" panose="02040503050406030204" pitchFamily="18" charset="0"/>
                <a:ea typeface="Cambria" panose="02040503050406030204" pitchFamily="18" charset="0"/>
              </a:rPr>
              <a:t>    initially</a:t>
            </a:r>
            <a:r>
              <a:rPr lang="en-US" sz="2800" dirty="0">
                <a:latin typeface="Cambria" panose="02040503050406030204" pitchFamily="18" charset="0"/>
                <a:ea typeface="Cambria" panose="02040503050406030204" pitchFamily="18" charset="0"/>
              </a:rPr>
              <a:t>.  </a:t>
            </a:r>
            <a:endParaRPr lang="en-US" sz="2800" dirty="0" smtClean="0">
              <a:latin typeface="Cambria" panose="02040503050406030204" pitchFamily="18" charset="0"/>
              <a:ea typeface="Cambria" panose="02040503050406030204" pitchFamily="18" charset="0"/>
            </a:endParaRPr>
          </a:p>
          <a:p>
            <a:pPr eaLnBrk="1" hangingPunct="1">
              <a:defRPr/>
            </a:pPr>
            <a:endParaRPr lang="en-US" dirty="0"/>
          </a:p>
          <a:p>
            <a:pPr eaLnBrk="1" fontAlgn="auto" hangingPunct="1">
              <a:spcAft>
                <a:spcPts val="0"/>
              </a:spcAft>
              <a:buFont typeface="Arial" pitchFamily="34" charset="0"/>
              <a:buChar char="•"/>
              <a:defRPr/>
            </a:pPr>
            <a:endParaRPr lang="en-US" dirty="0">
              <a:ea typeface="+mn-ea"/>
              <a:cs typeface="+mn-cs"/>
            </a:endParaRPr>
          </a:p>
        </p:txBody>
      </p:sp>
      <p:pic>
        <p:nvPicPr>
          <p:cNvPr id="5427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2024063"/>
            <a:ext cx="2857500" cy="42846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56830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p:cNvSpPr>
          <p:nvPr>
            <p:ph idx="1"/>
          </p:nvPr>
        </p:nvSpPr>
        <p:spPr>
          <a:xfrm>
            <a:off x="468313" y="512763"/>
            <a:ext cx="8229600" cy="5940425"/>
          </a:xfrm>
        </p:spPr>
        <p:txBody>
          <a:bodyPr>
            <a:normAutofit lnSpcReduction="10000"/>
          </a:bodyPr>
          <a:lstStyle/>
          <a:p>
            <a:pPr eaLnBrk="1" hangingPunct="1"/>
            <a:r>
              <a:rPr lang="en-US" sz="2800" dirty="0">
                <a:latin typeface="Cambria" panose="02040503050406030204" pitchFamily="18" charset="0"/>
                <a:ea typeface="Cambria" panose="02040503050406030204" pitchFamily="18" charset="0"/>
              </a:rPr>
              <a:t>The value of the inquiry brief is not to create a perfectly articulated document that will play out exactly as planned, but to get something down on paper to get you started on the next leg of your inquiry journey.  </a:t>
            </a:r>
          </a:p>
          <a:p>
            <a:pPr eaLnBrk="1" hangingPunct="1"/>
            <a:endParaRPr lang="en-US" sz="2800" dirty="0">
              <a:latin typeface="Cambria" panose="02040503050406030204" pitchFamily="18" charset="0"/>
              <a:ea typeface="Cambria" panose="02040503050406030204" pitchFamily="18" charset="0"/>
            </a:endParaRPr>
          </a:p>
          <a:p>
            <a:pPr eaLnBrk="1" hangingPunct="1"/>
            <a:r>
              <a:rPr lang="en-US" sz="2800" dirty="0">
                <a:latin typeface="Cambria" panose="02040503050406030204" pitchFamily="18" charset="0"/>
                <a:ea typeface="Cambria" panose="02040503050406030204" pitchFamily="18" charset="0"/>
              </a:rPr>
              <a:t>As you begin to collect data and learn something that might shift the course of your journey, shift away!  </a:t>
            </a:r>
          </a:p>
          <a:p>
            <a:pPr eaLnBrk="1" hangingPunct="1"/>
            <a:endParaRPr lang="en-US" sz="2800" dirty="0">
              <a:latin typeface="Cambria" panose="02040503050406030204" pitchFamily="18" charset="0"/>
              <a:ea typeface="Cambria" panose="02040503050406030204" pitchFamily="18" charset="0"/>
            </a:endParaRPr>
          </a:p>
          <a:p>
            <a:pPr eaLnBrk="1" hangingPunct="1"/>
            <a:r>
              <a:rPr lang="en-US" sz="2800" dirty="0">
                <a:latin typeface="Cambria" panose="02040503050406030204" pitchFamily="18" charset="0"/>
                <a:ea typeface="Cambria" panose="02040503050406030204" pitchFamily="18" charset="0"/>
              </a:rPr>
              <a:t>Have the courage to take detours in your plan if what you are learning from your data indicates that it is desirable and necessary to do so.  </a:t>
            </a:r>
          </a:p>
          <a:p>
            <a:pPr eaLnBrk="1" hangingPunct="1"/>
            <a:endParaRPr lang="en-US" sz="3600" dirty="0">
              <a:latin typeface="Calibri" charset="0"/>
            </a:endParaRPr>
          </a:p>
        </p:txBody>
      </p:sp>
    </p:spTree>
    <p:extLst>
      <p:ext uri="{BB962C8B-B14F-4D97-AF65-F5344CB8AC3E}">
        <p14:creationId xmlns:p14="http://schemas.microsoft.com/office/powerpoint/2010/main" val="1088075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457200" y="260350"/>
            <a:ext cx="8229600" cy="5865813"/>
          </a:xfrm>
        </p:spPr>
        <p:txBody>
          <a:bodyPr/>
          <a:lstStyle/>
          <a:p>
            <a:endParaRPr lang="en-US" dirty="0">
              <a:latin typeface="Calibri" charset="0"/>
            </a:endParaRPr>
          </a:p>
          <a:p>
            <a:endParaRPr lang="en-US" dirty="0">
              <a:latin typeface="Calibri" charset="0"/>
            </a:endParaRPr>
          </a:p>
          <a:p>
            <a:r>
              <a:rPr lang="en-US" dirty="0" smtClean="0">
                <a:latin typeface="Cambria" panose="02040503050406030204" pitchFamily="18" charset="0"/>
                <a:ea typeface="Cambria" panose="02040503050406030204" pitchFamily="18" charset="0"/>
              </a:rPr>
              <a:t>Once IPLI administrators develop </a:t>
            </a:r>
            <a:r>
              <a:rPr lang="en-US" dirty="0">
                <a:latin typeface="Cambria" panose="02040503050406030204" pitchFamily="18" charset="0"/>
                <a:ea typeface="Cambria" panose="02040503050406030204" pitchFamily="18" charset="0"/>
              </a:rPr>
              <a:t>a question, the next step is to develop a plan for their inquiries. </a:t>
            </a:r>
          </a:p>
          <a:p>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This plan often takes the form of “an inquiry brief.”  </a:t>
            </a:r>
          </a:p>
        </p:txBody>
      </p:sp>
    </p:spTree>
    <p:extLst>
      <p:ext uri="{BB962C8B-B14F-4D97-AF65-F5344CB8AC3E}">
        <p14:creationId xmlns:p14="http://schemas.microsoft.com/office/powerpoint/2010/main" val="30359386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normAutofit fontScale="90000"/>
          </a:bodyPr>
          <a:lstStyle/>
          <a:p>
            <a:pPr eaLnBrk="1" hangingPunct="1"/>
            <a:r>
              <a:rPr lang="en-US" sz="8000" b="1" dirty="0">
                <a:solidFill>
                  <a:srgbClr val="FFFF00"/>
                </a:solidFill>
                <a:latin typeface="Edwardian Script ITC" charset="0"/>
                <a:cs typeface="Edwardian Script ITC" charset="0"/>
              </a:rPr>
              <a:t>Congratulations!</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latin typeface="Cambria" panose="02040503050406030204" pitchFamily="18" charset="0"/>
                <a:ea typeface="Cambria" panose="02040503050406030204" pitchFamily="18" charset="0"/>
              </a:rPr>
              <a:t>You’ve completed the Inquiry Brief Litmus Test!  </a:t>
            </a:r>
          </a:p>
          <a:p>
            <a:pPr eaLnBrk="1" fontAlgn="auto" hangingPunct="1">
              <a:spcAft>
                <a:spcPts val="0"/>
              </a:spcAft>
              <a:buFont typeface="Arial" pitchFamily="34" charset="0"/>
              <a:buChar char="•"/>
              <a:defRPr/>
            </a:pPr>
            <a:endParaRPr lang="en-US" dirty="0">
              <a:latin typeface="Cambria" panose="02040503050406030204" pitchFamily="18" charset="0"/>
              <a:ea typeface="Cambria" panose="02040503050406030204" pitchFamily="18" charset="0"/>
            </a:endParaRPr>
          </a:p>
          <a:p>
            <a:pPr eaLnBrk="1" fontAlgn="auto" hangingPunct="1">
              <a:spcAft>
                <a:spcPts val="0"/>
              </a:spcAft>
              <a:buFont typeface="Arial" pitchFamily="34" charset="0"/>
              <a:buChar char="•"/>
              <a:defRPr/>
            </a:pPr>
            <a:r>
              <a:rPr lang="en-US" dirty="0" smtClean="0">
                <a:latin typeface="Cambria" panose="02040503050406030204" pitchFamily="18" charset="0"/>
                <a:ea typeface="Cambria" panose="02040503050406030204" pitchFamily="18" charset="0"/>
              </a:rPr>
              <a:t>On to data collection!  Happy Inquiring!</a:t>
            </a:r>
          </a:p>
          <a:p>
            <a:pPr eaLnBrk="1" fontAlgn="auto" hangingPunct="1">
              <a:spcAft>
                <a:spcPts val="0"/>
              </a:spcAft>
              <a:buFont typeface="Arial" pitchFamily="34" charset="0"/>
              <a:buChar char="•"/>
              <a:defRPr/>
            </a:pPr>
            <a:endParaRPr lang="en-US" dirty="0">
              <a:ea typeface="+mn-ea"/>
              <a:cs typeface="+mn-cs"/>
            </a:endParaRPr>
          </a:p>
          <a:p>
            <a:pPr marL="0" indent="0" eaLnBrk="1" fontAlgn="auto" hangingPunct="1">
              <a:spcAft>
                <a:spcPts val="0"/>
              </a:spcAft>
              <a:buFont typeface="Arial" pitchFamily="34" charset="0"/>
              <a:buNone/>
              <a:defRPr/>
            </a:pPr>
            <a:r>
              <a:rPr lang="en-US" dirty="0">
                <a:ea typeface="+mn-ea"/>
                <a:cs typeface="+mn-cs"/>
              </a:rPr>
              <a:t> </a:t>
            </a:r>
            <a:r>
              <a:rPr lang="en-US" dirty="0" smtClean="0">
                <a:ea typeface="+mn-ea"/>
                <a:cs typeface="+mn-cs"/>
              </a:rPr>
              <a:t>                                                            </a:t>
            </a:r>
          </a:p>
          <a:p>
            <a:pPr marL="0" indent="0" eaLnBrk="1" fontAlgn="auto" hangingPunct="1">
              <a:spcAft>
                <a:spcPts val="0"/>
              </a:spcAft>
              <a:buFont typeface="Arial" pitchFamily="34" charset="0"/>
              <a:buNone/>
              <a:defRPr/>
            </a:pPr>
            <a:r>
              <a:rPr lang="en-US" dirty="0">
                <a:ea typeface="+mn-ea"/>
                <a:cs typeface="+mn-cs"/>
              </a:rPr>
              <a:t>	</a:t>
            </a:r>
            <a:r>
              <a:rPr lang="en-US" dirty="0" smtClean="0">
                <a:ea typeface="+mn-ea"/>
                <a:cs typeface="+mn-cs"/>
              </a:rPr>
              <a:t>					</a:t>
            </a:r>
            <a:r>
              <a:rPr lang="en-US" dirty="0" smtClean="0">
                <a:latin typeface="Cambria" panose="02040503050406030204" pitchFamily="18" charset="0"/>
                <a:ea typeface="Cambria" panose="02040503050406030204" pitchFamily="18" charset="0"/>
              </a:rPr>
              <a:t>Great Job!  </a:t>
            </a:r>
            <a:endParaRPr lang="en-US" dirty="0">
              <a:latin typeface="Cambria" panose="02040503050406030204" pitchFamily="18" charset="0"/>
              <a:ea typeface="Cambria" panose="02040503050406030204" pitchFamily="18" charset="0"/>
            </a:endParaRPr>
          </a:p>
        </p:txBody>
      </p:sp>
      <p:pic>
        <p:nvPicPr>
          <p:cNvPr id="5632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7425" y="3897313"/>
            <a:ext cx="2124075" cy="21240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1024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200" y="260350"/>
            <a:ext cx="8229600" cy="5865813"/>
          </a:xfrm>
        </p:spPr>
        <p:txBody>
          <a:bodyPr>
            <a:normAutofit lnSpcReduction="10000"/>
          </a:bodyPr>
          <a:lstStyle/>
          <a:p>
            <a:pPr marL="0" indent="0">
              <a:buFont typeface="Arial" charset="0"/>
              <a:buNone/>
            </a:pPr>
            <a:endParaRPr lang="en-US" dirty="0">
              <a:latin typeface="Calibri" charset="0"/>
            </a:endParaRPr>
          </a:p>
          <a:p>
            <a:pPr marL="0" indent="0">
              <a:buFont typeface="Arial" charset="0"/>
              <a:buNone/>
            </a:pPr>
            <a:r>
              <a:rPr lang="en-US" dirty="0">
                <a:latin typeface="Cambria" panose="02040503050406030204" pitchFamily="18" charset="0"/>
                <a:ea typeface="Cambria" panose="02040503050406030204" pitchFamily="18" charset="0"/>
              </a:rPr>
              <a:t>An inquiry brief is a one-two page outline for your </a:t>
            </a:r>
            <a:r>
              <a:rPr lang="en-US" dirty="0" smtClean="0">
                <a:latin typeface="Cambria" panose="02040503050406030204" pitchFamily="18" charset="0"/>
                <a:ea typeface="Cambria" panose="02040503050406030204" pitchFamily="18" charset="0"/>
              </a:rPr>
              <a:t>action research plan.  </a:t>
            </a:r>
            <a:r>
              <a:rPr lang="en-US" dirty="0">
                <a:latin typeface="Cambria" panose="02040503050406030204" pitchFamily="18" charset="0"/>
                <a:ea typeface="Cambria" panose="02040503050406030204" pitchFamily="18" charset="0"/>
              </a:rPr>
              <a:t>It usually includes the following:</a:t>
            </a:r>
            <a:endParaRPr lang="en-US" sz="2400" dirty="0">
              <a:solidFill>
                <a:srgbClr val="FFFF00"/>
              </a:solidFill>
              <a:latin typeface="Cambria" panose="02040503050406030204" pitchFamily="18" charset="0"/>
              <a:ea typeface="Cambria" panose="02040503050406030204" pitchFamily="18" charset="0"/>
            </a:endParaRPr>
          </a:p>
          <a:p>
            <a:pPr lvl="1"/>
            <a:endParaRPr lang="en-US" sz="2000" dirty="0">
              <a:solidFill>
                <a:srgbClr val="FFFF00"/>
              </a:solidFill>
              <a:latin typeface="Cambria" panose="02040503050406030204" pitchFamily="18" charset="0"/>
              <a:ea typeface="Cambria" panose="02040503050406030204" pitchFamily="18" charset="0"/>
            </a:endParaRPr>
          </a:p>
          <a:p>
            <a:pPr lvl="1"/>
            <a:r>
              <a:rPr lang="en-US" sz="2000" dirty="0">
                <a:solidFill>
                  <a:srgbClr val="FFFF00"/>
                </a:solidFill>
                <a:latin typeface="Cambria" panose="02040503050406030204" pitchFamily="18" charset="0"/>
                <a:ea typeface="Cambria" panose="02040503050406030204" pitchFamily="18" charset="0"/>
              </a:rPr>
              <a:t>A paragraph that provides the background for your inquiry and ends with a purpose statement.</a:t>
            </a:r>
          </a:p>
          <a:p>
            <a:pPr lvl="1"/>
            <a:endParaRPr lang="en-US" sz="2000" dirty="0">
              <a:solidFill>
                <a:srgbClr val="FFFF00"/>
              </a:solidFill>
              <a:latin typeface="Cambria" panose="02040503050406030204" pitchFamily="18" charset="0"/>
              <a:ea typeface="Cambria" panose="02040503050406030204" pitchFamily="18" charset="0"/>
            </a:endParaRPr>
          </a:p>
          <a:p>
            <a:pPr lvl="1"/>
            <a:r>
              <a:rPr lang="en-US" sz="2000" dirty="0">
                <a:solidFill>
                  <a:srgbClr val="FFFF00"/>
                </a:solidFill>
                <a:latin typeface="Cambria" panose="02040503050406030204" pitchFamily="18" charset="0"/>
                <a:ea typeface="Cambria" panose="02040503050406030204" pitchFamily="18" charset="0"/>
              </a:rPr>
              <a:t>A statement of your Question/Wondering(s).</a:t>
            </a:r>
          </a:p>
          <a:p>
            <a:pPr lvl="1"/>
            <a:endParaRPr lang="en-US" sz="2000" dirty="0">
              <a:solidFill>
                <a:srgbClr val="FFFF00"/>
              </a:solidFill>
              <a:latin typeface="Cambria" panose="02040503050406030204" pitchFamily="18" charset="0"/>
              <a:ea typeface="Cambria" panose="02040503050406030204" pitchFamily="18" charset="0"/>
            </a:endParaRPr>
          </a:p>
          <a:p>
            <a:pPr lvl="1"/>
            <a:r>
              <a:rPr lang="en-US" sz="2000" dirty="0">
                <a:solidFill>
                  <a:srgbClr val="FFFF00"/>
                </a:solidFill>
                <a:latin typeface="Cambria" panose="02040503050406030204" pitchFamily="18" charset="0"/>
                <a:ea typeface="Cambria" panose="02040503050406030204" pitchFamily="18" charset="0"/>
              </a:rPr>
              <a:t>An articulation of any </a:t>
            </a:r>
            <a:r>
              <a:rPr lang="en-US" sz="2000" dirty="0" smtClean="0">
                <a:solidFill>
                  <a:srgbClr val="FFFF00"/>
                </a:solidFill>
                <a:latin typeface="Cambria" panose="02040503050406030204" pitchFamily="18" charset="0"/>
                <a:ea typeface="Cambria" panose="02040503050406030204" pitchFamily="18" charset="0"/>
              </a:rPr>
              <a:t>action you </a:t>
            </a:r>
            <a:r>
              <a:rPr lang="en-US" sz="2000" dirty="0">
                <a:solidFill>
                  <a:srgbClr val="FFFF00"/>
                </a:solidFill>
                <a:latin typeface="Cambria" panose="02040503050406030204" pitchFamily="18" charset="0"/>
                <a:ea typeface="Cambria" panose="02040503050406030204" pitchFamily="18" charset="0"/>
              </a:rPr>
              <a:t>plan to </a:t>
            </a:r>
            <a:r>
              <a:rPr lang="en-US" sz="2000" dirty="0" smtClean="0">
                <a:solidFill>
                  <a:srgbClr val="FFFF00"/>
                </a:solidFill>
                <a:latin typeface="Cambria" panose="02040503050406030204" pitchFamily="18" charset="0"/>
                <a:ea typeface="Cambria" panose="02040503050406030204" pitchFamily="18" charset="0"/>
              </a:rPr>
              <a:t>try.</a:t>
            </a:r>
            <a:endParaRPr lang="en-US" sz="2000" dirty="0">
              <a:solidFill>
                <a:srgbClr val="FFFF00"/>
              </a:solidFill>
              <a:latin typeface="Cambria" panose="02040503050406030204" pitchFamily="18" charset="0"/>
              <a:ea typeface="Cambria" panose="02040503050406030204" pitchFamily="18" charset="0"/>
            </a:endParaRPr>
          </a:p>
          <a:p>
            <a:pPr lvl="1"/>
            <a:endParaRPr lang="en-US" sz="2000" dirty="0">
              <a:solidFill>
                <a:srgbClr val="FFFF00"/>
              </a:solidFill>
              <a:latin typeface="Cambria" panose="02040503050406030204" pitchFamily="18" charset="0"/>
              <a:ea typeface="Cambria" panose="02040503050406030204" pitchFamily="18" charset="0"/>
            </a:endParaRPr>
          </a:p>
          <a:p>
            <a:pPr lvl="1"/>
            <a:r>
              <a:rPr lang="en-US" sz="2000" dirty="0">
                <a:solidFill>
                  <a:srgbClr val="FFFF00"/>
                </a:solidFill>
                <a:latin typeface="Cambria" panose="02040503050406030204" pitchFamily="18" charset="0"/>
                <a:ea typeface="Cambria" panose="02040503050406030204" pitchFamily="18" charset="0"/>
              </a:rPr>
              <a:t>An articulation of the ways you will collect data.</a:t>
            </a:r>
          </a:p>
          <a:p>
            <a:pPr lvl="1"/>
            <a:endParaRPr lang="en-US" sz="2000" dirty="0">
              <a:solidFill>
                <a:srgbClr val="FFFF00"/>
              </a:solidFill>
              <a:latin typeface="Cambria" panose="02040503050406030204" pitchFamily="18" charset="0"/>
              <a:ea typeface="Cambria" panose="02040503050406030204" pitchFamily="18" charset="0"/>
            </a:endParaRPr>
          </a:p>
          <a:p>
            <a:pPr lvl="1"/>
            <a:r>
              <a:rPr lang="en-US" sz="2000" dirty="0">
                <a:solidFill>
                  <a:srgbClr val="FFFF00"/>
                </a:solidFill>
                <a:latin typeface="Cambria" panose="02040503050406030204" pitchFamily="18" charset="0"/>
                <a:ea typeface="Cambria" panose="02040503050406030204" pitchFamily="18" charset="0"/>
              </a:rPr>
              <a:t>A timeline for how your study will unfold.</a:t>
            </a:r>
          </a:p>
        </p:txBody>
      </p:sp>
    </p:spTree>
    <p:extLst>
      <p:ext uri="{BB962C8B-B14F-4D97-AF65-F5344CB8AC3E}">
        <p14:creationId xmlns:p14="http://schemas.microsoft.com/office/powerpoint/2010/main" val="914487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p:txBody>
          <a:bodyPr/>
          <a:lstStyle/>
          <a:p>
            <a:pPr eaLnBrk="1" hangingPunct="1">
              <a:defRPr/>
            </a:pPr>
            <a:r>
              <a:rPr lang="en-US" dirty="0">
                <a:latin typeface="Calibri" charset="0"/>
              </a:rPr>
              <a:t> </a:t>
            </a:r>
            <a:r>
              <a:rPr lang="en-US" dirty="0">
                <a:latin typeface="Cambria" panose="02040503050406030204" pitchFamily="18" charset="0"/>
                <a:ea typeface="Cambria" panose="02040503050406030204" pitchFamily="18" charset="0"/>
              </a:rPr>
              <a:t>Similar to the wondering litmus test, the </a:t>
            </a:r>
            <a:r>
              <a:rPr lang="en-US" dirty="0" smtClean="0">
                <a:latin typeface="Cambria" panose="02040503050406030204" pitchFamily="18" charset="0"/>
                <a:ea typeface="Cambria" panose="02040503050406030204" pitchFamily="18" charset="0"/>
              </a:rPr>
              <a:t>inquiry </a:t>
            </a:r>
            <a:r>
              <a:rPr lang="en-US" dirty="0">
                <a:latin typeface="Cambria" panose="02040503050406030204" pitchFamily="18" charset="0"/>
                <a:ea typeface="Cambria" panose="02040503050406030204" pitchFamily="18" charset="0"/>
              </a:rPr>
              <a:t>b</a:t>
            </a:r>
            <a:r>
              <a:rPr lang="en-US" dirty="0" smtClean="0">
                <a:latin typeface="Cambria" panose="02040503050406030204" pitchFamily="18" charset="0"/>
                <a:ea typeface="Cambria" panose="02040503050406030204" pitchFamily="18" charset="0"/>
              </a:rPr>
              <a:t>rief </a:t>
            </a:r>
            <a:r>
              <a:rPr lang="en-US" dirty="0">
                <a:latin typeface="Cambria" panose="02040503050406030204" pitchFamily="18" charset="0"/>
                <a:ea typeface="Cambria" panose="02040503050406030204" pitchFamily="18" charset="0"/>
              </a:rPr>
              <a:t>litmus test </a:t>
            </a:r>
            <a:r>
              <a:rPr lang="en-US" dirty="0" smtClean="0">
                <a:latin typeface="Cambria" panose="02040503050406030204" pitchFamily="18" charset="0"/>
                <a:ea typeface="Cambria" panose="02040503050406030204" pitchFamily="18" charset="0"/>
              </a:rPr>
              <a:t>in this tutorial consists </a:t>
            </a:r>
            <a:r>
              <a:rPr lang="en-US" dirty="0">
                <a:latin typeface="Cambria" panose="02040503050406030204" pitchFamily="18" charset="0"/>
                <a:ea typeface="Cambria" panose="02040503050406030204" pitchFamily="18" charset="0"/>
              </a:rPr>
              <a:t>of a series of questions that will help you refine your plan for </a:t>
            </a:r>
            <a:r>
              <a:rPr lang="en-US" dirty="0" smtClean="0">
                <a:latin typeface="Cambria" panose="02040503050406030204" pitchFamily="18" charset="0"/>
                <a:ea typeface="Cambria" panose="02040503050406030204" pitchFamily="18" charset="0"/>
              </a:rPr>
              <a:t>action research </a:t>
            </a:r>
            <a:r>
              <a:rPr lang="en-US" dirty="0">
                <a:latin typeface="Cambria" panose="02040503050406030204" pitchFamily="18" charset="0"/>
                <a:ea typeface="Cambria" panose="02040503050406030204" pitchFamily="18" charset="0"/>
              </a:rPr>
              <a:t>until you feel you have established the best possible route for your inquiry journey.</a:t>
            </a:r>
          </a:p>
          <a:p>
            <a:pPr marL="0" indent="0" eaLnBrk="1" hangingPunct="1">
              <a:buFont typeface="Arial" charset="0"/>
              <a:buNone/>
              <a:defRPr/>
            </a:pPr>
            <a:endParaRPr lang="en-US" dirty="0">
              <a:latin typeface="Calibri" charset="0"/>
            </a:endParaRPr>
          </a:p>
        </p:txBody>
      </p:sp>
      <p:pic>
        <p:nvPicPr>
          <p:cNvPr id="2048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2012" y="4365625"/>
            <a:ext cx="1042988"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01293" y="4581525"/>
            <a:ext cx="1044575"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28647" y="4905375"/>
            <a:ext cx="1042988"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5412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latin typeface="Cambria" panose="02040503050406030204" pitchFamily="18" charset="0"/>
                <a:ea typeface="Cambria" panose="02040503050406030204" pitchFamily="18" charset="0"/>
              </a:rPr>
              <a:t>Begin by placing a hard copy of your inquiry brief by your side as you proceed through this tutorial.</a:t>
            </a:r>
            <a:endParaRPr lang="en-US" dirty="0" smtClean="0">
              <a:solidFill>
                <a:srgbClr val="FFFF00"/>
              </a:solidFill>
              <a:latin typeface="Cambria" panose="02040503050406030204" pitchFamily="18" charset="0"/>
              <a:ea typeface="Cambria" panose="02040503050406030204" pitchFamily="18" charset="0"/>
            </a:endParaRPr>
          </a:p>
          <a:p>
            <a:pPr marL="0" indent="0" eaLnBrk="1" fontAlgn="auto" hangingPunct="1">
              <a:spcAft>
                <a:spcPts val="0"/>
              </a:spcAft>
              <a:buFont typeface="Arial" charset="0"/>
              <a:buNone/>
              <a:defRPr/>
            </a:pPr>
            <a:endParaRPr lang="en-US" dirty="0" smtClean="0">
              <a:solidFill>
                <a:srgbClr val="FFFF00"/>
              </a:solidFill>
              <a:latin typeface="Cambria" panose="02040503050406030204" pitchFamily="18" charset="0"/>
              <a:ea typeface="Cambria" panose="02040503050406030204" pitchFamily="18" charset="0"/>
            </a:endParaRPr>
          </a:p>
          <a:p>
            <a:pPr eaLnBrk="1" fontAlgn="auto" hangingPunct="1">
              <a:spcAft>
                <a:spcPts val="0"/>
              </a:spcAft>
              <a:buFont typeface="Arial" pitchFamily="34" charset="0"/>
              <a:buChar char="•"/>
              <a:defRPr/>
            </a:pPr>
            <a:r>
              <a:rPr lang="en-US" dirty="0" smtClean="0">
                <a:latin typeface="Cambria" panose="02040503050406030204" pitchFamily="18" charset="0"/>
                <a:ea typeface="Cambria" panose="02040503050406030204" pitchFamily="18" charset="0"/>
              </a:rPr>
              <a:t>You </a:t>
            </a:r>
            <a:r>
              <a:rPr lang="en-US" dirty="0">
                <a:latin typeface="Cambria" panose="02040503050406030204" pitchFamily="18" charset="0"/>
                <a:ea typeface="Cambria" panose="02040503050406030204" pitchFamily="18" charset="0"/>
              </a:rPr>
              <a:t>can edit your plan and make notes to yourself on this document as you </a:t>
            </a:r>
            <a:r>
              <a:rPr lang="en-US" dirty="0" smtClean="0">
                <a:latin typeface="Cambria" panose="02040503050406030204" pitchFamily="18" charset="0"/>
                <a:ea typeface="Cambria" panose="02040503050406030204" pitchFamily="18" charset="0"/>
              </a:rPr>
              <a:t>answer each question in </a:t>
            </a:r>
            <a:r>
              <a:rPr lang="en-US" dirty="0">
                <a:latin typeface="Cambria" panose="02040503050406030204" pitchFamily="18" charset="0"/>
                <a:ea typeface="Cambria" panose="02040503050406030204" pitchFamily="18" charset="0"/>
              </a:rPr>
              <a:t>the litmus test. </a:t>
            </a:r>
            <a:endParaRPr lang="en-US" dirty="0" smtClean="0">
              <a:latin typeface="Cambria" panose="02040503050406030204" pitchFamily="18" charset="0"/>
              <a:ea typeface="Cambria" panose="02040503050406030204" pitchFamily="18" charset="0"/>
            </a:endParaRPr>
          </a:p>
          <a:p>
            <a:pPr marL="0" indent="0" eaLnBrk="1" fontAlgn="auto" hangingPunct="1">
              <a:spcAft>
                <a:spcPts val="0"/>
              </a:spcAft>
              <a:buFont typeface="Arial" charset="0"/>
              <a:buNone/>
              <a:defRPr/>
            </a:pPr>
            <a:endParaRPr lang="en-US" dirty="0">
              <a:ea typeface="+mn-ea"/>
              <a:cs typeface="+mn-cs"/>
            </a:endParaRPr>
          </a:p>
        </p:txBody>
      </p:sp>
    </p:spTree>
    <p:extLst>
      <p:ext uri="{BB962C8B-B14F-4D97-AF65-F5344CB8AC3E}">
        <p14:creationId xmlns:p14="http://schemas.microsoft.com/office/powerpoint/2010/main" val="2354506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dirty="0">
                <a:solidFill>
                  <a:srgbClr val="FFFF00"/>
                </a:solidFill>
                <a:latin typeface="Cambria" panose="02040503050406030204" pitchFamily="18" charset="0"/>
                <a:ea typeface="Cambria" panose="02040503050406030204" pitchFamily="18" charset="0"/>
              </a:rPr>
              <a:t>Litmus Test Question </a:t>
            </a:r>
            <a:r>
              <a:rPr lang="en-US" dirty="0" smtClean="0">
                <a:solidFill>
                  <a:srgbClr val="FFFF00"/>
                </a:solidFill>
                <a:latin typeface="Cambria" panose="02040503050406030204" pitchFamily="18" charset="0"/>
                <a:ea typeface="Cambria" panose="02040503050406030204" pitchFamily="18" charset="0"/>
              </a:rPr>
              <a:t>One</a:t>
            </a:r>
            <a:endParaRPr lang="en-US" dirty="0">
              <a:solidFill>
                <a:srgbClr val="FFFF00"/>
              </a:solidFill>
              <a:latin typeface="Cambria" panose="02040503050406030204" pitchFamily="18" charset="0"/>
              <a:ea typeface="Cambria" panose="02040503050406030204" pitchFamily="18" charset="0"/>
            </a:endParaRPr>
          </a:p>
        </p:txBody>
      </p:sp>
      <p:sp>
        <p:nvSpPr>
          <p:cNvPr id="31746" name="Content Placeholder 2"/>
          <p:cNvSpPr>
            <a:spLocks noGrp="1"/>
          </p:cNvSpPr>
          <p:nvPr>
            <p:ph idx="1"/>
          </p:nvPr>
        </p:nvSpPr>
        <p:spPr/>
        <p:txBody>
          <a:bodyPr/>
          <a:lstStyle/>
          <a:p>
            <a:pPr eaLnBrk="1" hangingPunct="1"/>
            <a:r>
              <a:rPr lang="en-US" sz="4000" i="1" dirty="0">
                <a:latin typeface="Cambria" panose="02040503050406030204" pitchFamily="18" charset="0"/>
                <a:ea typeface="Cambria" panose="02040503050406030204" pitchFamily="18" charset="0"/>
              </a:rPr>
              <a:t>Are you utilizing multiple forms of data to gain insights into your wondering? </a:t>
            </a:r>
          </a:p>
        </p:txBody>
      </p:sp>
      <p:pic>
        <p:nvPicPr>
          <p:cNvPr id="3174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2997200"/>
            <a:ext cx="4133850" cy="3722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890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238" y="1268413"/>
            <a:ext cx="8229600" cy="4860925"/>
          </a:xfrm>
        </p:spPr>
        <p:txBody>
          <a:bodyPr rtlCol="0">
            <a:normAutofit fontScale="85000" lnSpcReduction="10000"/>
          </a:bodyPr>
          <a:lstStyle/>
          <a:p>
            <a:pPr eaLnBrk="1" hangingPunct="1">
              <a:defRPr/>
            </a:pPr>
            <a:r>
              <a:rPr lang="en-US" dirty="0">
                <a:latin typeface="Cambria" panose="02040503050406030204" pitchFamily="18" charset="0"/>
                <a:ea typeface="Cambria" panose="02040503050406030204" pitchFamily="18" charset="0"/>
              </a:rPr>
              <a:t>Throughout the litmus test questions about wondering </a:t>
            </a:r>
            <a:r>
              <a:rPr lang="en-US" dirty="0" smtClean="0">
                <a:latin typeface="Cambria" panose="02040503050406030204" pitchFamily="18" charset="0"/>
                <a:ea typeface="Cambria" panose="02040503050406030204" pitchFamily="18" charset="0"/>
              </a:rPr>
              <a:t>development, </a:t>
            </a:r>
            <a:r>
              <a:rPr lang="en-US" dirty="0">
                <a:latin typeface="Cambria" panose="02040503050406030204" pitchFamily="18" charset="0"/>
                <a:ea typeface="Cambria" panose="02040503050406030204" pitchFamily="18" charset="0"/>
              </a:rPr>
              <a:t>we’ve been reminded over and over again about the complexity inherent in the </a:t>
            </a:r>
            <a:r>
              <a:rPr lang="en-US" dirty="0" smtClean="0">
                <a:latin typeface="Cambria" panose="02040503050406030204" pitchFamily="18" charset="0"/>
                <a:ea typeface="Cambria" panose="02040503050406030204" pitchFamily="18" charset="0"/>
              </a:rPr>
              <a:t>act of being an administrator as </a:t>
            </a:r>
            <a:r>
              <a:rPr lang="en-US" dirty="0">
                <a:latin typeface="Cambria" panose="02040503050406030204" pitchFamily="18" charset="0"/>
                <a:ea typeface="Cambria" panose="02040503050406030204" pitchFamily="18" charset="0"/>
              </a:rPr>
              <a:t>a primary reason engagement in </a:t>
            </a:r>
            <a:r>
              <a:rPr lang="en-US" dirty="0" smtClean="0">
                <a:latin typeface="Cambria" panose="02040503050406030204" pitchFamily="18" charset="0"/>
                <a:ea typeface="Cambria" panose="02040503050406030204" pitchFamily="18" charset="0"/>
              </a:rPr>
              <a:t>action research </a:t>
            </a:r>
            <a:r>
              <a:rPr lang="en-US" dirty="0">
                <a:latin typeface="Cambria" panose="02040503050406030204" pitchFamily="18" charset="0"/>
                <a:ea typeface="Cambria" panose="02040503050406030204" pitchFamily="18" charset="0"/>
              </a:rPr>
              <a:t>is such an important </a:t>
            </a:r>
            <a:r>
              <a:rPr lang="en-US" dirty="0" smtClean="0">
                <a:latin typeface="Cambria" panose="02040503050406030204" pitchFamily="18" charset="0"/>
                <a:ea typeface="Cambria" panose="02040503050406030204" pitchFamily="18" charset="0"/>
              </a:rPr>
              <a:t>endeavor for principals to do </a:t>
            </a:r>
            <a:r>
              <a:rPr lang="en-US" dirty="0">
                <a:latin typeface="Cambria" panose="02040503050406030204" pitchFamily="18" charset="0"/>
                <a:ea typeface="Cambria" panose="02040503050406030204" pitchFamily="18" charset="0"/>
              </a:rPr>
              <a:t>in the first place! </a:t>
            </a:r>
            <a:endParaRPr lang="en-US" dirty="0" smtClean="0">
              <a:latin typeface="Cambria" panose="02040503050406030204" pitchFamily="18" charset="0"/>
              <a:ea typeface="Cambria" panose="02040503050406030204" pitchFamily="18" charset="0"/>
            </a:endParaRPr>
          </a:p>
          <a:p>
            <a:pPr marL="0" indent="0" eaLnBrk="1" hangingPunct="1">
              <a:buFont typeface="Arial" charset="0"/>
              <a:buNone/>
              <a:defRPr/>
            </a:pPr>
            <a:r>
              <a:rPr lang="en-US" dirty="0" smtClean="0">
                <a:latin typeface="Cambria" panose="02040503050406030204" pitchFamily="18" charset="0"/>
                <a:ea typeface="Cambria" panose="02040503050406030204" pitchFamily="18" charset="0"/>
              </a:rPr>
              <a:t> </a:t>
            </a:r>
            <a:endParaRPr lang="en-US" dirty="0">
              <a:latin typeface="Cambria" panose="02040503050406030204" pitchFamily="18" charset="0"/>
              <a:ea typeface="Cambria" panose="02040503050406030204" pitchFamily="18" charset="0"/>
            </a:endParaRPr>
          </a:p>
          <a:p>
            <a:pPr eaLnBrk="1" hangingPunct="1">
              <a:defRPr/>
            </a:pPr>
            <a:r>
              <a:rPr lang="en-US" dirty="0" smtClean="0">
                <a:latin typeface="Cambria" panose="02040503050406030204" pitchFamily="18" charset="0"/>
                <a:ea typeface="Cambria" panose="02040503050406030204" pitchFamily="18" charset="0"/>
              </a:rPr>
              <a:t>Principals inquire </a:t>
            </a:r>
            <a:r>
              <a:rPr lang="en-US" dirty="0">
                <a:latin typeface="Cambria" panose="02040503050406030204" pitchFamily="18" charset="0"/>
                <a:ea typeface="Cambria" panose="02040503050406030204" pitchFamily="18" charset="0"/>
              </a:rPr>
              <a:t>because they want to untangle some of that great complexity inherent in their daily work and engage in a continuous cycle of improvement, truly becoming the best </a:t>
            </a:r>
            <a:r>
              <a:rPr lang="en-US" dirty="0" smtClean="0">
                <a:latin typeface="Cambria" panose="02040503050406030204" pitchFamily="18" charset="0"/>
                <a:ea typeface="Cambria" panose="02040503050406030204" pitchFamily="18" charset="0"/>
              </a:rPr>
              <a:t>educators </a:t>
            </a:r>
            <a:r>
              <a:rPr lang="en-US" dirty="0">
                <a:latin typeface="Cambria" panose="02040503050406030204" pitchFamily="18" charset="0"/>
                <a:ea typeface="Cambria" panose="02040503050406030204" pitchFamily="18" charset="0"/>
              </a:rPr>
              <a:t>they can be!  </a:t>
            </a:r>
          </a:p>
          <a:p>
            <a:pPr eaLnBrk="1" fontAlgn="auto" hangingPunct="1">
              <a:spcAft>
                <a:spcPts val="0"/>
              </a:spcAft>
              <a:buFont typeface="Arial" pitchFamily="34" charset="0"/>
              <a:buChar char="•"/>
              <a:defRPr/>
            </a:pP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79436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97450"/>
          </a:xfrm>
        </p:spPr>
        <p:txBody>
          <a:bodyPr rtlCol="0">
            <a:normAutofit fontScale="85000" lnSpcReduction="10000"/>
          </a:bodyPr>
          <a:lstStyle/>
          <a:p>
            <a:pPr eaLnBrk="1" hangingPunct="1">
              <a:defRPr/>
            </a:pPr>
            <a:r>
              <a:rPr lang="en-US" dirty="0">
                <a:latin typeface="Cambria" panose="02040503050406030204" pitchFamily="18" charset="0"/>
                <a:ea typeface="Cambria" panose="02040503050406030204" pitchFamily="18" charset="0"/>
              </a:rPr>
              <a:t>As </a:t>
            </a:r>
            <a:r>
              <a:rPr lang="en-US" dirty="0" smtClean="0">
                <a:latin typeface="Cambria" panose="02040503050406030204" pitchFamily="18" charset="0"/>
                <a:ea typeface="Cambria" panose="02040503050406030204" pitchFamily="18" charset="0"/>
              </a:rPr>
              <a:t>principals work </a:t>
            </a:r>
            <a:r>
              <a:rPr lang="en-US" dirty="0">
                <a:latin typeface="Cambria" panose="02040503050406030204" pitchFamily="18" charset="0"/>
                <a:ea typeface="Cambria" panose="02040503050406030204" pitchFamily="18" charset="0"/>
              </a:rPr>
              <a:t>to untangle the complexities of </a:t>
            </a:r>
            <a:r>
              <a:rPr lang="en-US" dirty="0" smtClean="0">
                <a:latin typeface="Cambria" panose="02040503050406030204" pitchFamily="18" charset="0"/>
                <a:ea typeface="Cambria" panose="02040503050406030204" pitchFamily="18" charset="0"/>
              </a:rPr>
              <a:t>their work, </a:t>
            </a:r>
            <a:r>
              <a:rPr lang="en-US" dirty="0">
                <a:latin typeface="Cambria" panose="02040503050406030204" pitchFamily="18" charset="0"/>
                <a:ea typeface="Cambria" panose="02040503050406030204" pitchFamily="18" charset="0"/>
              </a:rPr>
              <a:t>they know that any one data source, no matter what that data source is and how much stock others put into that data source (such as scores on a standardized </a:t>
            </a:r>
            <a:r>
              <a:rPr lang="en-US" dirty="0" smtClean="0">
                <a:latin typeface="Cambria" panose="02040503050406030204" pitchFamily="18" charset="0"/>
                <a:ea typeface="Cambria" panose="02040503050406030204" pitchFamily="18" charset="0"/>
              </a:rPr>
              <a:t>test)</a:t>
            </a:r>
            <a:r>
              <a:rPr lang="en-US" dirty="0">
                <a:latin typeface="Cambria" panose="02040503050406030204" pitchFamily="18" charset="0"/>
                <a:ea typeface="Cambria" panose="02040503050406030204" pitchFamily="18" charset="0"/>
              </a:rPr>
              <a:t>, can only provide a limited perspective on </a:t>
            </a:r>
            <a:r>
              <a:rPr lang="en-US" dirty="0" smtClean="0">
                <a:latin typeface="Cambria" panose="02040503050406030204" pitchFamily="18" charset="0"/>
                <a:ea typeface="Cambria" panose="02040503050406030204" pitchFamily="18" charset="0"/>
              </a:rPr>
              <a:t>what is happening in their schools and their role as instructional leaders within them.</a:t>
            </a:r>
          </a:p>
          <a:p>
            <a:pPr eaLnBrk="1" hangingPunct="1">
              <a:defRPr/>
            </a:pPr>
            <a:endParaRPr lang="en-US" dirty="0">
              <a:latin typeface="Cambria" panose="02040503050406030204" pitchFamily="18" charset="0"/>
              <a:ea typeface="Cambria" panose="02040503050406030204" pitchFamily="18" charset="0"/>
            </a:endParaRPr>
          </a:p>
          <a:p>
            <a:pPr eaLnBrk="1" hangingPunct="1">
              <a:defRPr/>
            </a:pPr>
            <a:r>
              <a:rPr lang="en-US" dirty="0">
                <a:latin typeface="Cambria" panose="02040503050406030204" pitchFamily="18" charset="0"/>
                <a:ea typeface="Cambria" panose="02040503050406030204" pitchFamily="18" charset="0"/>
              </a:rPr>
              <a:t>Hence, </a:t>
            </a:r>
            <a:r>
              <a:rPr lang="en-US" dirty="0" smtClean="0">
                <a:latin typeface="Cambria" panose="02040503050406030204" pitchFamily="18" charset="0"/>
                <a:ea typeface="Cambria" panose="02040503050406030204" pitchFamily="18" charset="0"/>
              </a:rPr>
              <a:t>most principal action researchers </a:t>
            </a:r>
            <a:r>
              <a:rPr lang="en-US" dirty="0">
                <a:latin typeface="Cambria" panose="02040503050406030204" pitchFamily="18" charset="0"/>
                <a:ea typeface="Cambria" panose="02040503050406030204" pitchFamily="18" charset="0"/>
              </a:rPr>
              <a:t>choose to utilize more than one source of data to gain insights into their </a:t>
            </a:r>
            <a:r>
              <a:rPr lang="en-US" dirty="0" smtClean="0">
                <a:latin typeface="Cambria" panose="02040503050406030204" pitchFamily="18" charset="0"/>
                <a:ea typeface="Cambria" panose="02040503050406030204" pitchFamily="18" charset="0"/>
              </a:rPr>
              <a:t>wonderings.</a:t>
            </a:r>
            <a:endParaRPr lang="en-US" dirty="0">
              <a:latin typeface="Cambria" panose="02040503050406030204" pitchFamily="18" charset="0"/>
              <a:ea typeface="Cambria" panose="02040503050406030204" pitchFamily="18" charset="0"/>
            </a:endParaRPr>
          </a:p>
          <a:p>
            <a:pPr eaLnBrk="1" fontAlgn="auto" hangingPunct="1">
              <a:spcAft>
                <a:spcPts val="0"/>
              </a:spcAft>
              <a:buFont typeface="Arial" pitchFamily="34" charset="0"/>
              <a:buChar char="•"/>
              <a:defRPr/>
            </a:pPr>
            <a:endParaRPr lang="en-US" dirty="0">
              <a:ea typeface="+mn-ea"/>
              <a:cs typeface="+mn-cs"/>
            </a:endParaRPr>
          </a:p>
        </p:txBody>
      </p:sp>
    </p:spTree>
    <p:extLst>
      <p:ext uri="{BB962C8B-B14F-4D97-AF65-F5344CB8AC3E}">
        <p14:creationId xmlns:p14="http://schemas.microsoft.com/office/powerpoint/2010/main" val="2204656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BC07F25F005F48ACFA3B5140F30EEC" ma:contentTypeVersion="13" ma:contentTypeDescription="Create a new document." ma:contentTypeScope="" ma:versionID="466d069b1eba0bff565a8ac3c8c5fab3">
  <xsd:schema xmlns:xsd="http://www.w3.org/2001/XMLSchema" xmlns:xs="http://www.w3.org/2001/XMLSchema" xmlns:p="http://schemas.microsoft.com/office/2006/metadata/properties" xmlns:ns3="685638d5-e0c9-4f1a-9220-528a0dd2e370" xmlns:ns4="fadf51b6-fb51-4a2d-914c-c16646b34caa" targetNamespace="http://schemas.microsoft.com/office/2006/metadata/properties" ma:root="true" ma:fieldsID="b94b307f5ad3f1b273313692b04499e2" ns3:_="" ns4:_="">
    <xsd:import namespace="685638d5-e0c9-4f1a-9220-528a0dd2e370"/>
    <xsd:import namespace="fadf51b6-fb51-4a2d-914c-c16646b34ca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5638d5-e0c9-4f1a-9220-528a0dd2e3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df51b6-fb51-4a2d-914c-c16646b34c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9080C26-D937-4804-920A-F718D80121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5638d5-e0c9-4f1a-9220-528a0dd2e370"/>
    <ds:schemaRef ds:uri="fadf51b6-fb51-4a2d-914c-c16646b34c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96B1AE-734D-4726-B85C-901DCC9B709F}">
  <ds:schemaRefs>
    <ds:schemaRef ds:uri="http://schemas.microsoft.com/sharepoint/v3/contenttype/forms"/>
  </ds:schemaRefs>
</ds:datastoreItem>
</file>

<file path=customXml/itemProps3.xml><?xml version="1.0" encoding="utf-8"?>
<ds:datastoreItem xmlns:ds="http://schemas.openxmlformats.org/officeDocument/2006/customXml" ds:itemID="{BC433DEE-1530-4A3A-9446-E1A8F5124FFF}">
  <ds:schemaRefs>
    <ds:schemaRef ds:uri="http://purl.org/dc/elements/1.1/"/>
    <ds:schemaRef ds:uri="http://schemas.microsoft.com/office/2006/metadata/properties"/>
    <ds:schemaRef ds:uri="685638d5-e0c9-4f1a-9220-528a0dd2e37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fadf51b6-fb51-4a2d-914c-c16646b34ca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Black .thmx</Template>
  <TotalTime>2588</TotalTime>
  <Words>1741</Words>
  <Application>Microsoft Office PowerPoint</Application>
  <PresentationFormat>On-screen Show (4:3)</PresentationFormat>
  <Paragraphs>125</Paragraphs>
  <Slides>30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ＭＳ Ｐゴシック</vt:lpstr>
      <vt:lpstr>Arial</vt:lpstr>
      <vt:lpstr>Calibri</vt:lpstr>
      <vt:lpstr>Cambria</vt:lpstr>
      <vt:lpstr>Edwardian Script ITC</vt:lpstr>
      <vt:lpstr>Times</vt:lpstr>
      <vt:lpstr>Black</vt:lpstr>
      <vt:lpstr>The Inquiry Brief Litmus Test</vt:lpstr>
      <vt:lpstr>Welcome to the  Inquiry Brief Litmus Test!</vt:lpstr>
      <vt:lpstr>PowerPoint Presentation</vt:lpstr>
      <vt:lpstr>PowerPoint Presentation</vt:lpstr>
      <vt:lpstr>PowerPoint Presentation</vt:lpstr>
      <vt:lpstr>PowerPoint Presentation</vt:lpstr>
      <vt:lpstr>Litmus Test Question One</vt:lpstr>
      <vt:lpstr>PowerPoint Presentation</vt:lpstr>
      <vt:lpstr>PowerPoint Presentation</vt:lpstr>
      <vt:lpstr>PowerPoint Presentation</vt:lpstr>
      <vt:lpstr>Possible Data Collection Strategies</vt:lpstr>
      <vt:lpstr>Litmus Test Question Two</vt:lpstr>
      <vt:lpstr>PowerPoint Presentation</vt:lpstr>
      <vt:lpstr>PowerPoint Presentation</vt:lpstr>
      <vt:lpstr>PowerPoint Presentation</vt:lpstr>
      <vt:lpstr>Litmus Test Question Three</vt:lpstr>
      <vt:lpstr>PowerPoint Presentation</vt:lpstr>
      <vt:lpstr>PowerPoint Presentation</vt:lpstr>
      <vt:lpstr>PowerPoint Presentation</vt:lpstr>
      <vt:lpstr>PowerPoint Presentation</vt:lpstr>
      <vt:lpstr>PowerPoint Presentation</vt:lpstr>
      <vt:lpstr>Litmus Test Question Four</vt:lpstr>
      <vt:lpstr>PowerPoint Presentation</vt:lpstr>
      <vt:lpstr>PowerPoint Presentation</vt:lpstr>
      <vt:lpstr>PowerPoint Presentation</vt:lpstr>
      <vt:lpstr>Litmus Test Question Five</vt:lpstr>
      <vt:lpstr>PowerPoint Presentation</vt:lpstr>
      <vt:lpstr>PowerPoint Presentation</vt:lpstr>
      <vt:lpstr>PowerPoint Presentation</vt:lpstr>
      <vt:lpstr>Congratulations!</vt:lpstr>
    </vt:vector>
  </TitlesOfParts>
  <Company>University of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 Research, PLCs, and the Virtual School Educator</dc:title>
  <dc:creator>Nancy Dana</dc:creator>
  <cp:lastModifiedBy>Kelly Andrews</cp:lastModifiedBy>
  <cp:revision>96</cp:revision>
  <dcterms:created xsi:type="dcterms:W3CDTF">2011-09-03T12:59:23Z</dcterms:created>
  <dcterms:modified xsi:type="dcterms:W3CDTF">2020-11-10T20:49:21Z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0x0101005ABC07F25F005F48ACFA3B5140F30EEC</vt:lpwstr>
  </property>
</Properties>
</file>