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9.xml" ContentType="application/vnd.openxmlformats-officedocument.theme+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0.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1.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2.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4.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5.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6.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theme/theme17.xml" ContentType="application/vnd.openxmlformats-officedocument.theme+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33" r:id="rId5"/>
    <p:sldMasterId id="2147483837" r:id="rId6"/>
    <p:sldMasterId id="2147483861" r:id="rId7"/>
    <p:sldMasterId id="2147483873" r:id="rId8"/>
    <p:sldMasterId id="2147483886" r:id="rId9"/>
    <p:sldMasterId id="2147483898" r:id="rId10"/>
    <p:sldMasterId id="2147483910" r:id="rId11"/>
    <p:sldMasterId id="2147483922" r:id="rId12"/>
    <p:sldMasterId id="2147483934" r:id="rId13"/>
    <p:sldMasterId id="2147483946" r:id="rId14"/>
    <p:sldMasterId id="2147483958" r:id="rId15"/>
    <p:sldMasterId id="2147483970" r:id="rId16"/>
    <p:sldMasterId id="2147483982" r:id="rId17"/>
    <p:sldMasterId id="2147483994" r:id="rId18"/>
    <p:sldMasterId id="2147484006" r:id="rId19"/>
    <p:sldMasterId id="2147484030" r:id="rId20"/>
    <p:sldMasterId id="2147484042" r:id="rId21"/>
  </p:sldMasterIdLst>
  <p:notesMasterIdLst>
    <p:notesMasterId r:id="rId43"/>
  </p:notesMasterIdLst>
  <p:sldIdLst>
    <p:sldId id="256" r:id="rId22"/>
    <p:sldId id="395" r:id="rId23"/>
    <p:sldId id="397" r:id="rId24"/>
    <p:sldId id="398" r:id="rId25"/>
    <p:sldId id="399" r:id="rId26"/>
    <p:sldId id="400" r:id="rId27"/>
    <p:sldId id="401" r:id="rId28"/>
    <p:sldId id="402" r:id="rId29"/>
    <p:sldId id="403" r:id="rId30"/>
    <p:sldId id="404" r:id="rId31"/>
    <p:sldId id="405" r:id="rId32"/>
    <p:sldId id="406" r:id="rId33"/>
    <p:sldId id="418" r:id="rId34"/>
    <p:sldId id="419" r:id="rId35"/>
    <p:sldId id="420" r:id="rId36"/>
    <p:sldId id="407" r:id="rId37"/>
    <p:sldId id="408" r:id="rId38"/>
    <p:sldId id="409" r:id="rId39"/>
    <p:sldId id="422" r:id="rId40"/>
    <p:sldId id="411" r:id="rId41"/>
    <p:sldId id="421" r:id="rId42"/>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Rogers" initials="" lastIdx="2" clrIdx="0"/>
  <p:cmAuthor id="1" name="John Pearl"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000099"/>
    <a:srgbClr val="3366FF"/>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53" autoAdjust="0"/>
    <p:restoredTop sz="91465" autoAdjust="0"/>
  </p:normalViewPr>
  <p:slideViewPr>
    <p:cSldViewPr>
      <p:cViewPr varScale="1">
        <p:scale>
          <a:sx n="93" d="100"/>
          <a:sy n="93" d="100"/>
        </p:scale>
        <p:origin x="1648" y="44"/>
      </p:cViewPr>
      <p:guideLst>
        <p:guide orient="horz" pos="2160"/>
        <p:guide pos="2880"/>
      </p:guideLst>
    </p:cSldViewPr>
  </p:slideViewPr>
  <p:outlineViewPr>
    <p:cViewPr>
      <p:scale>
        <a:sx n="33" d="100"/>
        <a:sy n="33" d="100"/>
      </p:scale>
      <p:origin x="0" y="-3936"/>
    </p:cViewPr>
  </p:outlineViewPr>
  <p:notesTextViewPr>
    <p:cViewPr>
      <p:scale>
        <a:sx n="3" d="2"/>
        <a:sy n="3" d="2"/>
      </p:scale>
      <p:origin x="0" y="-40"/>
    </p:cViewPr>
  </p:notesTextViewPr>
  <p:sorterViewPr>
    <p:cViewPr varScale="1">
      <p:scale>
        <a:sx n="100" d="100"/>
        <a:sy n="100" d="100"/>
      </p:scale>
      <p:origin x="0" y="0"/>
    </p:cViewPr>
  </p:sorterViewPr>
  <p:notesViewPr>
    <p:cSldViewPr>
      <p:cViewPr varScale="1">
        <p:scale>
          <a:sx n="75" d="100"/>
          <a:sy n="75" d="100"/>
        </p:scale>
        <p:origin x="3448"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5.xml"/><Relationship Id="rId39"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Master" Target="slideMasters/slideMaster18.xml"/><Relationship Id="rId34" Type="http://schemas.openxmlformats.org/officeDocument/2006/relationships/slide" Target="slides/slide13.xml"/><Relationship Id="rId42" Type="http://schemas.openxmlformats.org/officeDocument/2006/relationships/slide" Target="slides/slide21.xml"/><Relationship Id="rId47"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4.xml"/><Relationship Id="rId33" Type="http://schemas.openxmlformats.org/officeDocument/2006/relationships/slide" Target="slides/slide12.xml"/><Relationship Id="rId38" Type="http://schemas.openxmlformats.org/officeDocument/2006/relationships/slide" Target="slides/slide17.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Master" Target="slideMasters/slideMaster17.xml"/><Relationship Id="rId29" Type="http://schemas.openxmlformats.org/officeDocument/2006/relationships/slide" Target="slides/slide8.xml"/><Relationship Id="rId41"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3.xml"/><Relationship Id="rId32" Type="http://schemas.openxmlformats.org/officeDocument/2006/relationships/slide" Target="slides/slide11.xml"/><Relationship Id="rId37" Type="http://schemas.openxmlformats.org/officeDocument/2006/relationships/slide" Target="slides/slide16.xml"/><Relationship Id="rId40" Type="http://schemas.openxmlformats.org/officeDocument/2006/relationships/slide" Target="slides/slide19.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2.xml"/><Relationship Id="rId28" Type="http://schemas.openxmlformats.org/officeDocument/2006/relationships/slide" Target="slides/slide7.xml"/><Relationship Id="rId36" Type="http://schemas.openxmlformats.org/officeDocument/2006/relationships/slide" Target="slides/slide15.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0.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1.xml"/><Relationship Id="rId27" Type="http://schemas.openxmlformats.org/officeDocument/2006/relationships/slide" Target="slides/slide6.xml"/><Relationship Id="rId30" Type="http://schemas.openxmlformats.org/officeDocument/2006/relationships/slide" Target="slides/slide9.xml"/><Relationship Id="rId35" Type="http://schemas.openxmlformats.org/officeDocument/2006/relationships/slide" Target="slides/slide1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64820"/>
          </a:xfrm>
          <a:prstGeom prst="rect">
            <a:avLst/>
          </a:prstGeom>
        </p:spPr>
        <p:txBody>
          <a:bodyPr vert="horz" lIns="91440" tIns="45720" rIns="91440" bIns="45720" rtlCol="0"/>
          <a:lstStyle>
            <a:lvl1pPr algn="r">
              <a:defRPr sz="1200"/>
            </a:lvl1pPr>
          </a:lstStyle>
          <a:p>
            <a:fld id="{48C57331-F37B-4C57-866B-7D62AE197FAE}" type="datetimeFigureOut">
              <a:rPr lang="en-US" smtClean="0"/>
              <a:t>3/12/2021</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9E7C1A3D-DE4A-49C5-9DF9-ACE98FA89844}" type="slidenum">
              <a:rPr lang="en-US" smtClean="0"/>
              <a:t>‹#›</a:t>
            </a:fld>
            <a:endParaRPr lang="en-US" dirty="0"/>
          </a:p>
        </p:txBody>
      </p:sp>
    </p:spTree>
    <p:extLst>
      <p:ext uri="{BB962C8B-B14F-4D97-AF65-F5344CB8AC3E}">
        <p14:creationId xmlns:p14="http://schemas.microsoft.com/office/powerpoint/2010/main" val="1551310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an overview of year 2 at IPLI.  We are glad to</a:t>
            </a:r>
            <a:r>
              <a:rPr lang="en-US" baseline="0" dirty="0" smtClean="0"/>
              <a:t> share with you today </a:t>
            </a:r>
            <a:r>
              <a:rPr lang="en-US" baseline="0" dirty="0" smtClean="0"/>
              <a:t>the </a:t>
            </a:r>
            <a:r>
              <a:rPr lang="en-US" baseline="0" dirty="0" smtClean="0"/>
              <a:t>journey you will embark upon in Year 2.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1</a:t>
            </a:fld>
            <a:endParaRPr lang="en-US" dirty="0"/>
          </a:p>
        </p:txBody>
      </p:sp>
    </p:spTree>
    <p:extLst>
      <p:ext uri="{BB962C8B-B14F-4D97-AF65-F5344CB8AC3E}">
        <p14:creationId xmlns:p14="http://schemas.microsoft.com/office/powerpoint/2010/main" val="3951247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IPLI, we use the High Reliability</a:t>
            </a:r>
            <a:r>
              <a:rPr lang="en-US" baseline="0" dirty="0" smtClean="0"/>
              <a:t> Schools improvement framework to study our schools.  High Reliability Schools take proactive steps to prevent failure and ensure success.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10</a:t>
            </a:fld>
            <a:endParaRPr lang="en-US" dirty="0"/>
          </a:p>
        </p:txBody>
      </p:sp>
    </p:spTree>
    <p:extLst>
      <p:ext uri="{BB962C8B-B14F-4D97-AF65-F5344CB8AC3E}">
        <p14:creationId xmlns:p14="http://schemas.microsoft.com/office/powerpoint/2010/main" val="3911251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want to be clear about the use of the High Reliability Schools framework in IPLI in terms of</a:t>
            </a:r>
            <a:r>
              <a:rPr lang="en-US" baseline="0" dirty="0" smtClean="0"/>
              <a:t> what it is and what it is not.  HRS is not an accreditation model and it does not replace your district model.  It also does not replace your district or school improvement process.  But what it does </a:t>
            </a:r>
            <a:r>
              <a:rPr lang="en-US" dirty="0" smtClean="0"/>
              <a:t>do is to give you  a way to focus on work in school.  It helps us determine where we start.  It is research-based and it can be a crosswalk with any of the other school models out there.  We will be asking you to administer HRS surveys as another set of data to help you and your team understand where to focus your work.  It provides the “how to” component that is often missing from any framework.</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11</a:t>
            </a:fld>
            <a:endParaRPr lang="en-US" dirty="0"/>
          </a:p>
        </p:txBody>
      </p:sp>
    </p:spTree>
    <p:extLst>
      <p:ext uri="{BB962C8B-B14F-4D97-AF65-F5344CB8AC3E}">
        <p14:creationId xmlns:p14="http://schemas.microsoft.com/office/powerpoint/2010/main" val="3722439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summer, Dr. Tammy </a:t>
            </a:r>
            <a:r>
              <a:rPr lang="en-US" dirty="0" err="1" smtClean="0"/>
              <a:t>Heflebower</a:t>
            </a:r>
            <a:r>
              <a:rPr lang="en-US" baseline="0" dirty="0" smtClean="0"/>
              <a:t> from </a:t>
            </a:r>
            <a:r>
              <a:rPr lang="en-US" baseline="0" dirty="0" err="1" smtClean="0"/>
              <a:t>Marzano</a:t>
            </a:r>
            <a:r>
              <a:rPr lang="en-US" baseline="0" dirty="0" smtClean="0"/>
              <a:t> Research will walk you through the HRS framework.  The HRS framework is a hierarchy of school factors that research has shown significantly impacts student achievement.  In IPLI, we are only focusing on the first 3 factors, 1. Creating a Safe and Collaborative Culture, 2.  Effective Teaching in Every Classroom, and 3.  a Guaranteed &amp; Viable Curriculum.  Research has shown that if you can get these first 3 factors in place, your school will see dramatic results.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12</a:t>
            </a:fld>
            <a:endParaRPr lang="en-US" dirty="0"/>
          </a:p>
        </p:txBody>
      </p:sp>
    </p:spTree>
    <p:extLst>
      <p:ext uri="{BB962C8B-B14F-4D97-AF65-F5344CB8AC3E}">
        <p14:creationId xmlns:p14="http://schemas.microsoft.com/office/powerpoint/2010/main" val="129379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asking you to administer</a:t>
            </a:r>
            <a:r>
              <a:rPr lang="en-US" baseline="0" dirty="0" smtClean="0"/>
              <a:t> a series of HRS surveys to gather data from your school.  So here is our timeline. For Level 1, we will be distributing the link to these surveys to you at the conclusion of the April Seminar.  We set everything up for you and then you send these out to your stakeholders and the data will be collected through our </a:t>
            </a:r>
            <a:r>
              <a:rPr lang="en-US" baseline="0" dirty="0" err="1" smtClean="0"/>
              <a:t>Qualtrics</a:t>
            </a:r>
            <a:r>
              <a:rPr lang="en-US" baseline="0" dirty="0" smtClean="0"/>
              <a:t> system.  Pretty easy to do.  You will receive a report at the Summer Seminar that will give you data to study to begin work on your wonderings for your school team project.  Level 2 surveys will go out after the July seminar with results to you in September and Level 3 surveys will go out after the September Seminar with results back to you in January.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13</a:t>
            </a:fld>
            <a:endParaRPr lang="en-US" dirty="0"/>
          </a:p>
        </p:txBody>
      </p:sp>
    </p:spTree>
    <p:extLst>
      <p:ext uri="{BB962C8B-B14F-4D97-AF65-F5344CB8AC3E}">
        <p14:creationId xmlns:p14="http://schemas.microsoft.com/office/powerpoint/2010/main" val="26584717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for the surveys, if you are already a certified</a:t>
            </a:r>
            <a:r>
              <a:rPr lang="en-US" baseline="0" dirty="0" smtClean="0"/>
              <a:t> HRS school and your surveys are current, we would not ask you to re-administer these surveys.  If you are not an HRS school, we are asking that you administer the surveys to your administrators and teachers.  To gain further insight with your data for Level 1, you might consider asking your students and parents to also take the surveys.  This will provide you with more feedback to support your data collection in looking at your school culture.  Levels 2 and 3 are for teachers and administrators only.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14</a:t>
            </a:fld>
            <a:endParaRPr lang="en-US" dirty="0"/>
          </a:p>
        </p:txBody>
      </p:sp>
    </p:spTree>
    <p:extLst>
      <p:ext uri="{BB962C8B-B14F-4D97-AF65-F5344CB8AC3E}">
        <p14:creationId xmlns:p14="http://schemas.microsoft.com/office/powerpoint/2010/main" val="3260624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each HRS survey, IPLI will compile each school’s results into a report of your data for you and your team to analyze.</a:t>
            </a:r>
            <a:r>
              <a:rPr lang="en-US" baseline="0" dirty="0" smtClean="0"/>
              <a:t> We do not share the report with others.  As a team, you decide if you want to share the results with your school and/or your district.  IPLI does gather the data about the schools, but no names are attached to this data.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15</a:t>
            </a:fld>
            <a:endParaRPr lang="en-US" dirty="0"/>
          </a:p>
        </p:txBody>
      </p:sp>
    </p:spTree>
    <p:extLst>
      <p:ext uri="{BB962C8B-B14F-4D97-AF65-F5344CB8AC3E}">
        <p14:creationId xmlns:p14="http://schemas.microsoft.com/office/powerpoint/2010/main" val="3824584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During Year 2, your teachers will attend the seminars with you.  IPLI will provide special sessions for the teachers at some of the seminars</a:t>
            </a:r>
            <a:r>
              <a:rPr lang="en-US" baseline="0" dirty="0" smtClean="0"/>
              <a:t> so principals can work with their mentors.  But time will be set aside during the seminars to work together as a school team.  Our speakers from </a:t>
            </a:r>
            <a:r>
              <a:rPr lang="en-US" baseline="0" dirty="0" err="1" smtClean="0"/>
              <a:t>Marzano</a:t>
            </a:r>
            <a:r>
              <a:rPr lang="en-US" baseline="0" dirty="0" smtClean="0"/>
              <a:t> Research will not only show you how to do it, but they give you time to analyze the data and consider your next steps as a team.  Remember, the IPLI goal is to expose you to some great ideas, speakers and resources.  Your journey with us is to grow your practice and your school.</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16</a:t>
            </a:fld>
            <a:endParaRPr lang="en-US" dirty="0"/>
          </a:p>
        </p:txBody>
      </p:sp>
    </p:spTree>
    <p:extLst>
      <p:ext uri="{BB962C8B-B14F-4D97-AF65-F5344CB8AC3E}">
        <p14:creationId xmlns:p14="http://schemas.microsoft.com/office/powerpoint/2010/main" val="4190981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Cohort 8 will kick off Year 2 of IPLI at the 2-day 2021 Summer Seminar on the ISU campus.</a:t>
            </a:r>
            <a:r>
              <a:rPr lang="en-US" baseline="0" dirty="0" smtClean="0"/>
              <a:t>  On Day 1, David Simpson from the Patrick </a:t>
            </a:r>
            <a:r>
              <a:rPr lang="en-US" baseline="0" dirty="0" err="1" smtClean="0"/>
              <a:t>Lencioni</a:t>
            </a:r>
            <a:r>
              <a:rPr lang="en-US" baseline="0" dirty="0" smtClean="0"/>
              <a:t> Group will be with us to talk about the Five Dysfunctions of a Team.  We will explore the Table Groups “Six Genius Types” for teams.  Kim Campbell, a real live practicing middle school teacher with a great sense of humor will share some insights with us as well.  On Day 2, Dr. Tammy </a:t>
            </a:r>
            <a:r>
              <a:rPr lang="en-US" baseline="0" dirty="0" err="1" smtClean="0"/>
              <a:t>Heflebower</a:t>
            </a:r>
            <a:r>
              <a:rPr lang="en-US" baseline="0" dirty="0" smtClean="0"/>
              <a:t> will take you on the journey to learn about HRS Level 1, A Safe and Collaborative </a:t>
            </a:r>
            <a:r>
              <a:rPr lang="en-US" baseline="0" smtClean="0"/>
              <a:t>Culture through </a:t>
            </a:r>
            <a:r>
              <a:rPr lang="en-US" baseline="0" dirty="0" smtClean="0"/>
              <a:t>Becoming a Professional Learning Community.  We will enjoy learning together and some socially distanced fun as we gather together for these 2 great days.  You and I will get to experience what all the other IPLI Cohorts have experienced and that is the summer seminar together in person on the ISU campus!</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17</a:t>
            </a:fld>
            <a:endParaRPr lang="en-US" dirty="0"/>
          </a:p>
        </p:txBody>
      </p:sp>
    </p:spTree>
    <p:extLst>
      <p:ext uri="{BB962C8B-B14F-4D97-AF65-F5344CB8AC3E}">
        <p14:creationId xmlns:p14="http://schemas.microsoft.com/office/powerpoint/2010/main" val="421255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 dates of all of the Year 2 Seminars.  September, January, and April will be held at the Lawrence Township</a:t>
            </a:r>
            <a:r>
              <a:rPr lang="en-US" baseline="0" dirty="0" smtClean="0"/>
              <a:t> Educational Center in Indianapolis.  The November Seminar will be in conjunction with the IASP Fall State Professionals Conference in Indianapolis.  Make sure you have these dates marked in your calendars for you and your teacher-leaders.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18</a:t>
            </a:fld>
            <a:endParaRPr lang="en-US" dirty="0"/>
          </a:p>
        </p:txBody>
      </p:sp>
    </p:spTree>
    <p:extLst>
      <p:ext uri="{BB962C8B-B14F-4D97-AF65-F5344CB8AC3E}">
        <p14:creationId xmlns:p14="http://schemas.microsoft.com/office/powerpoint/2010/main" val="257558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a:t>
            </a:r>
            <a:r>
              <a:rPr lang="en-US" baseline="0" dirty="0" smtClean="0"/>
              <a:t> introduce our afternoon speaker, let’s take a quick stretch break for about 15 minutes.  This is a great time to refill your drinks or take a RR break.  See you back in 15!</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19</a:t>
            </a:fld>
            <a:endParaRPr lang="en-US" dirty="0"/>
          </a:p>
        </p:txBody>
      </p:sp>
    </p:spTree>
    <p:extLst>
      <p:ext uri="{BB962C8B-B14F-4D97-AF65-F5344CB8AC3E}">
        <p14:creationId xmlns:p14="http://schemas.microsoft.com/office/powerpoint/2010/main" val="227842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year 1, the focus was on yourself</a:t>
            </a:r>
            <a:r>
              <a:rPr lang="en-US" baseline="0" dirty="0" smtClean="0"/>
              <a:t> and you used an action research process to increase your personal leadership capacity.  In year 2, the focus shifts to your school and with your two teacher leaders, you will use the AR process to develop a project to increase the learning capacity of your school.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2</a:t>
            </a:fld>
            <a:endParaRPr lang="en-US" dirty="0"/>
          </a:p>
        </p:txBody>
      </p:sp>
    </p:spTree>
    <p:extLst>
      <p:ext uri="{BB962C8B-B14F-4D97-AF65-F5344CB8AC3E}">
        <p14:creationId xmlns:p14="http://schemas.microsoft.com/office/powerpoint/2010/main" val="1685061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dirty="0" smtClean="0"/>
              <a:t>Today, you have received the results of the Culture Survey that</a:t>
            </a:r>
            <a:r>
              <a:rPr lang="en-US" baseline="0" dirty="0" smtClean="0"/>
              <a:t> you had your school participate in this winter.  Here to share more about school culture </a:t>
            </a:r>
            <a:r>
              <a:rPr lang="en-US" baseline="0" dirty="0" smtClean="0"/>
              <a:t>and to touch a bit more on the selection of </a:t>
            </a:r>
            <a:r>
              <a:rPr lang="en-US" baseline="0" smtClean="0"/>
              <a:t>your teacher leaders </a:t>
            </a:r>
            <a:r>
              <a:rPr lang="en-US" baseline="0" dirty="0" smtClean="0"/>
              <a:t>is our</a:t>
            </a:r>
            <a:r>
              <a:rPr lang="en-US" dirty="0" smtClean="0"/>
              <a:t> keynote speaker for today.  Dr. Steve </a:t>
            </a:r>
            <a:r>
              <a:rPr lang="en-US" dirty="0" err="1" smtClean="0"/>
              <a:t>Gruenert</a:t>
            </a:r>
            <a:r>
              <a:rPr lang="en-US" dirty="0" smtClean="0"/>
              <a:t> is a professor here</a:t>
            </a:r>
            <a:r>
              <a:rPr lang="en-US" baseline="0" dirty="0" smtClean="0"/>
              <a:t> at Indiana State University. </a:t>
            </a:r>
            <a:r>
              <a:rPr lang="en-US" sz="1200" b="0" i="0" u="none" strike="noStrike" kern="1200" dirty="0" smtClean="0">
                <a:solidFill>
                  <a:schemeClr val="tx1"/>
                </a:solidFill>
                <a:effectLst/>
                <a:latin typeface="+mn-lt"/>
                <a:ea typeface="+mn-ea"/>
                <a:cs typeface="+mn-cs"/>
              </a:rPr>
              <a:t>He has studied organizational culture and climate for more than 20 years and continues to learn and collaborate with other researchers as these concepts evolve.  He is a nationally and internationally known expert on school culture.</a:t>
            </a:r>
          </a:p>
          <a:p>
            <a:pPr fontAlgn="base"/>
            <a:r>
              <a:rPr lang="en-US" sz="1200" b="0" i="0" u="none" strike="noStrike" kern="1200" dirty="0" smtClean="0">
                <a:solidFill>
                  <a:schemeClr val="tx1"/>
                </a:solidFill>
                <a:effectLst/>
                <a:latin typeface="+mn-lt"/>
                <a:ea typeface="+mn-ea"/>
                <a:cs typeface="+mn-cs"/>
              </a:rPr>
              <a:t>Dr. </a:t>
            </a:r>
            <a:r>
              <a:rPr lang="en-US" sz="1200" b="0" i="0" u="none" strike="noStrike" kern="1200" dirty="0" err="1" smtClean="0">
                <a:solidFill>
                  <a:schemeClr val="tx1"/>
                </a:solidFill>
                <a:effectLst/>
                <a:latin typeface="+mn-lt"/>
                <a:ea typeface="+mn-ea"/>
                <a:cs typeface="+mn-cs"/>
              </a:rPr>
              <a:t>Gruenert</a:t>
            </a:r>
            <a:r>
              <a:rPr lang="en-US" sz="1200" b="0" i="0" u="none" strike="noStrike" kern="1200" dirty="0" smtClean="0">
                <a:solidFill>
                  <a:schemeClr val="tx1"/>
                </a:solidFill>
                <a:effectLst/>
                <a:latin typeface="+mn-lt"/>
                <a:ea typeface="+mn-ea"/>
                <a:cs typeface="+mn-cs"/>
              </a:rPr>
              <a:t> is the coauthor of </a:t>
            </a:r>
            <a:r>
              <a:rPr lang="en-US" sz="1200" b="0" i="1" u="none" strike="noStrike" kern="1200" dirty="0" smtClean="0">
                <a:solidFill>
                  <a:schemeClr val="tx1"/>
                </a:solidFill>
                <a:effectLst/>
                <a:latin typeface="+mn-lt"/>
                <a:ea typeface="+mn-ea"/>
                <a:cs typeface="+mn-cs"/>
              </a:rPr>
              <a:t>School Culture Rewired: How to Define, Assess, and Transform It</a:t>
            </a:r>
            <a:r>
              <a:rPr lang="en-US" sz="1200" b="0" i="0" u="none" strike="noStrike" kern="1200" dirty="0" smtClean="0">
                <a:solidFill>
                  <a:schemeClr val="tx1"/>
                </a:solidFill>
                <a:effectLst/>
                <a:latin typeface="+mn-lt"/>
                <a:ea typeface="+mn-ea"/>
                <a:cs typeface="+mn-cs"/>
              </a:rPr>
              <a:t> (ASCD),  and </a:t>
            </a:r>
            <a:r>
              <a:rPr lang="en-US" sz="1200" b="0" i="1" u="none" strike="noStrike" kern="1200" dirty="0" smtClean="0">
                <a:solidFill>
                  <a:schemeClr val="tx1"/>
                </a:solidFill>
                <a:effectLst/>
                <a:latin typeface="+mn-lt"/>
                <a:ea typeface="+mn-ea"/>
                <a:cs typeface="+mn-cs"/>
              </a:rPr>
              <a:t>Minds Unleashed: How Principals Can Lead the Right-Brained Way.  </a:t>
            </a:r>
            <a:r>
              <a:rPr lang="en-US" sz="1200" b="0" i="0" u="none" strike="noStrike" kern="1200" dirty="0" smtClean="0">
                <a:solidFill>
                  <a:schemeClr val="tx1"/>
                </a:solidFill>
                <a:effectLst/>
                <a:latin typeface="+mn-lt"/>
                <a:ea typeface="+mn-ea"/>
                <a:cs typeface="+mn-cs"/>
              </a:rPr>
              <a:t>Dr. </a:t>
            </a:r>
            <a:r>
              <a:rPr lang="en-US" sz="1200" b="0" i="0" u="none" strike="noStrike" kern="1200" dirty="0" err="1" smtClean="0">
                <a:solidFill>
                  <a:schemeClr val="tx1"/>
                </a:solidFill>
                <a:effectLst/>
                <a:latin typeface="+mn-lt"/>
                <a:ea typeface="+mn-ea"/>
                <a:cs typeface="+mn-cs"/>
              </a:rPr>
              <a:t>Gruenert</a:t>
            </a:r>
            <a:r>
              <a:rPr lang="en-US" sz="1200" b="0" i="0" u="none" strike="noStrike" kern="1200" dirty="0" smtClean="0">
                <a:solidFill>
                  <a:schemeClr val="tx1"/>
                </a:solidFill>
                <a:effectLst/>
                <a:latin typeface="+mn-lt"/>
                <a:ea typeface="+mn-ea"/>
                <a:cs typeface="+mn-cs"/>
              </a:rPr>
              <a:t> is</a:t>
            </a:r>
            <a:r>
              <a:rPr lang="en-US" sz="1200" b="0" i="0" u="none" strike="noStrike" kern="1200" baseline="0" dirty="0" smtClean="0">
                <a:solidFill>
                  <a:schemeClr val="tx1"/>
                </a:solidFill>
                <a:effectLst/>
                <a:latin typeface="+mn-lt"/>
                <a:ea typeface="+mn-ea"/>
                <a:cs typeface="+mn-cs"/>
              </a:rPr>
              <a:t> the mastermind behind the inception of IPLI serving on the Design Team and the Leadership Team.  Ladies and Gentlemen, please welcome our friend and colleague, Dr. Steve </a:t>
            </a:r>
            <a:r>
              <a:rPr lang="en-US" sz="1200" b="0" i="0" u="none" strike="noStrike" kern="1200" baseline="0" dirty="0" err="1" smtClean="0">
                <a:solidFill>
                  <a:schemeClr val="tx1"/>
                </a:solidFill>
                <a:effectLst/>
                <a:latin typeface="+mn-lt"/>
                <a:ea typeface="+mn-ea"/>
                <a:cs typeface="+mn-cs"/>
              </a:rPr>
              <a:t>Gruenert</a:t>
            </a:r>
            <a:r>
              <a:rPr lang="en-US" sz="1200" b="0" i="0" u="none" strike="noStrike" kern="1200" baseline="0" dirty="0" smtClean="0">
                <a:solidFill>
                  <a:schemeClr val="tx1"/>
                </a:solidFill>
                <a:effectLst/>
                <a:latin typeface="+mn-lt"/>
                <a:ea typeface="+mn-ea"/>
                <a:cs typeface="+mn-cs"/>
              </a:rPr>
              <a:t>.  </a:t>
            </a:r>
            <a:endParaRPr lang="en-US" sz="1200" b="0" i="0" u="none" strike="noStrik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E7C1A3D-DE4A-49C5-9DF9-ACE98FA89844}" type="slidenum">
              <a:rPr lang="en-US" smtClean="0"/>
              <a:t>20</a:t>
            </a:fld>
            <a:endParaRPr lang="en-US" dirty="0"/>
          </a:p>
        </p:txBody>
      </p:sp>
    </p:spTree>
    <p:extLst>
      <p:ext uri="{BB962C8B-B14F-4D97-AF65-F5344CB8AC3E}">
        <p14:creationId xmlns:p14="http://schemas.microsoft.com/office/powerpoint/2010/main" val="8890732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you for a great day together. Looking forward to Year 2 with you in person!  See you this summer!</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21</a:t>
            </a:fld>
            <a:endParaRPr lang="en-US" dirty="0"/>
          </a:p>
        </p:txBody>
      </p:sp>
    </p:spTree>
    <p:extLst>
      <p:ext uri="{BB962C8B-B14F-4D97-AF65-F5344CB8AC3E}">
        <p14:creationId xmlns:p14="http://schemas.microsoft.com/office/powerpoint/2010/main" val="3846118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IPLI mission statement is stated to include both years of professional development work and guides us incrementally</a:t>
            </a:r>
            <a:r>
              <a:rPr lang="en-US" baseline="0" dirty="0" smtClean="0"/>
              <a:t> to embed this learning into our field.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3</a:t>
            </a:fld>
            <a:endParaRPr lang="en-US" dirty="0"/>
          </a:p>
        </p:txBody>
      </p:sp>
    </p:spTree>
    <p:extLst>
      <p:ext uri="{BB962C8B-B14F-4D97-AF65-F5344CB8AC3E}">
        <p14:creationId xmlns:p14="http://schemas.microsoft.com/office/powerpoint/2010/main" val="32464621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model we shared with you last July and now we are moving to the top of the model and following a similar AR process as year 1.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4</a:t>
            </a:fld>
            <a:endParaRPr lang="en-US" dirty="0"/>
          </a:p>
        </p:txBody>
      </p:sp>
    </p:spTree>
    <p:extLst>
      <p:ext uri="{BB962C8B-B14F-4D97-AF65-F5344CB8AC3E}">
        <p14:creationId xmlns:p14="http://schemas.microsoft.com/office/powerpoint/2010/main" val="742526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stated before, the focus now shifts to your school.  You will have two teacher leaders that you select from your school to work with you to develop a research project that will improve the learning capacity of your school.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5</a:t>
            </a:fld>
            <a:endParaRPr lang="en-US" dirty="0"/>
          </a:p>
        </p:txBody>
      </p:sp>
    </p:spTree>
    <p:extLst>
      <p:ext uri="{BB962C8B-B14F-4D97-AF65-F5344CB8AC3E}">
        <p14:creationId xmlns:p14="http://schemas.microsoft.com/office/powerpoint/2010/main" val="359532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to study your school, you and your school team will</a:t>
            </a:r>
            <a:r>
              <a:rPr lang="en-US" baseline="0" dirty="0" smtClean="0"/>
              <a:t> analyze existing school data such as state assessments like ILEARN, IREAD or formative assessments like NWEA, </a:t>
            </a:r>
            <a:r>
              <a:rPr lang="en-US" baseline="0" dirty="0" err="1" smtClean="0"/>
              <a:t>i</a:t>
            </a:r>
            <a:r>
              <a:rPr lang="en-US" baseline="0" dirty="0" smtClean="0"/>
              <a:t>-Ready or Study Island that you already have in place.  Maybe your school district has collected perception data through accreditation.  You should have behavior data that you utilize to inform practices and possibly some program data such as </a:t>
            </a:r>
            <a:r>
              <a:rPr lang="en-US" baseline="0" dirty="0" err="1" smtClean="0"/>
              <a:t>Dreambox</a:t>
            </a:r>
            <a:r>
              <a:rPr lang="en-US" baseline="0" dirty="0" smtClean="0"/>
              <a:t> or </a:t>
            </a:r>
            <a:r>
              <a:rPr lang="en-US" baseline="0" dirty="0" err="1" smtClean="0"/>
              <a:t>Lexia</a:t>
            </a:r>
            <a:r>
              <a:rPr lang="en-US" baseline="0" dirty="0" smtClean="0"/>
              <a:t> for reading and math.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6</a:t>
            </a:fld>
            <a:endParaRPr lang="en-US" dirty="0"/>
          </a:p>
        </p:txBody>
      </p:sp>
    </p:spTree>
    <p:extLst>
      <p:ext uri="{BB962C8B-B14F-4D97-AF65-F5344CB8AC3E}">
        <p14:creationId xmlns:p14="http://schemas.microsoft.com/office/powerpoint/2010/main" val="35442765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are like most schools, you may be suffering from the DRIP Syndrome (Data Rich and Information Poor).  With all the data at our fingertips and then adding on things like new initiatives, changing assessments and accountability models, not to mention</a:t>
            </a:r>
            <a:r>
              <a:rPr lang="en-US" baseline="0" dirty="0" smtClean="0"/>
              <a:t> things like redistricting or a pandemic, you may feel much like the truck in the photo….always climbing with a large load on your shoulders.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7</a:t>
            </a:fld>
            <a:endParaRPr lang="en-US" dirty="0"/>
          </a:p>
        </p:txBody>
      </p:sp>
    </p:spTree>
    <p:extLst>
      <p:ext uri="{BB962C8B-B14F-4D97-AF65-F5344CB8AC3E}">
        <p14:creationId xmlns:p14="http://schemas.microsoft.com/office/powerpoint/2010/main" val="24621191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then there are other layers such as accreditation or district plans that must be adhered to or developed.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8</a:t>
            </a:fld>
            <a:endParaRPr lang="en-US" dirty="0"/>
          </a:p>
        </p:txBody>
      </p:sp>
    </p:spTree>
    <p:extLst>
      <p:ext uri="{BB962C8B-B14F-4D97-AF65-F5344CB8AC3E}">
        <p14:creationId xmlns:p14="http://schemas.microsoft.com/office/powerpoint/2010/main" val="28404460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keys to improving our schools is effective use</a:t>
            </a:r>
            <a:r>
              <a:rPr lang="en-US" baseline="0" dirty="0" smtClean="0"/>
              <a:t> of data.  While the data can be overwhelming, one of our goals at IPLI is to assist you in making sense of all this data and to help you focus on the right work for your school.  </a:t>
            </a:r>
            <a:endParaRPr lang="en-US" dirty="0"/>
          </a:p>
        </p:txBody>
      </p:sp>
      <p:sp>
        <p:nvSpPr>
          <p:cNvPr id="4" name="Slide Number Placeholder 3"/>
          <p:cNvSpPr>
            <a:spLocks noGrp="1"/>
          </p:cNvSpPr>
          <p:nvPr>
            <p:ph type="sldNum" sz="quarter" idx="10"/>
          </p:nvPr>
        </p:nvSpPr>
        <p:spPr/>
        <p:txBody>
          <a:bodyPr/>
          <a:lstStyle/>
          <a:p>
            <a:fld id="{9E7C1A3D-DE4A-49C5-9DF9-ACE98FA89844}" type="slidenum">
              <a:rPr lang="en-US" smtClean="0"/>
              <a:t>9</a:t>
            </a:fld>
            <a:endParaRPr lang="en-US" dirty="0"/>
          </a:p>
        </p:txBody>
      </p:sp>
    </p:spTree>
    <p:extLst>
      <p:ext uri="{BB962C8B-B14F-4D97-AF65-F5344CB8AC3E}">
        <p14:creationId xmlns:p14="http://schemas.microsoft.com/office/powerpoint/2010/main" val="2431666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98423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43845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049951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19886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286019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52792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833876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166855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979052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42328201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00461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3613808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863707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12851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87769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46939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22035331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459460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567332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92506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4257765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772902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5609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763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364547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744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529225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297964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2539582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6263983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360117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262246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3781056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42076185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7362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13058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039487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4154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607714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934556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254942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369400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587273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45908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675643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923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947447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85044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987351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07490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258225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8010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500346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755919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17187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6991746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86888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046026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908073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639450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262650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15997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6169162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124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1071443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691047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25179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4950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1532729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9224094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8657450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6284122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495393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47476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303869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113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42648471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605845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749576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9813019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4077092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545883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83682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24012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847603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093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941648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9283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4036091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0153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9446184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3075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604119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17048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716099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721386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312686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00164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007107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49237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0788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5" name="Group 24"/>
          <p:cNvGrpSpPr/>
          <p:nvPr/>
        </p:nvGrpSpPr>
        <p:grpSpPr>
          <a:xfrm>
            <a:off x="203200" y="0"/>
            <a:ext cx="3778250" cy="6858001"/>
            <a:chOff x="203200" y="0"/>
            <a:chExt cx="3778250" cy="6858001"/>
          </a:xfrm>
        </p:grpSpPr>
        <p:sp>
          <p:nvSpPr>
            <p:cNvPr id="14" name="Freeform 6"/>
            <p:cNvSpPr/>
            <p:nvPr/>
          </p:nvSpPr>
          <p:spPr bwMode="auto">
            <a:xfrm>
              <a:off x="641350" y="0"/>
              <a:ext cx="1365250" cy="3971925"/>
            </a:xfrm>
            <a:custGeom>
              <a:avLst/>
              <a:gdLst/>
              <a:ahLst/>
              <a:cxnLst/>
              <a:rect l="0" t="0" r="r" b="b"/>
              <a:pathLst>
                <a:path w="860" h="2502">
                  <a:moveTo>
                    <a:pt x="0" y="2445"/>
                  </a:moveTo>
                  <a:lnTo>
                    <a:pt x="228" y="2502"/>
                  </a:lnTo>
                  <a:lnTo>
                    <a:pt x="860" y="0"/>
                  </a:lnTo>
                  <a:lnTo>
                    <a:pt x="620" y="0"/>
                  </a:lnTo>
                  <a:lnTo>
                    <a:pt x="0" y="2445"/>
                  </a:lnTo>
                  <a:close/>
                </a:path>
              </a:pathLst>
            </a:custGeom>
            <a:solidFill>
              <a:schemeClr val="accent1"/>
            </a:solidFill>
            <a:ln>
              <a:noFill/>
            </a:ln>
          </p:spPr>
        </p:sp>
        <p:sp>
          <p:nvSpPr>
            <p:cNvPr id="15" name="Freeform 7"/>
            <p:cNvSpPr/>
            <p:nvPr/>
          </p:nvSpPr>
          <p:spPr bwMode="auto">
            <a:xfrm>
              <a:off x="203200" y="0"/>
              <a:ext cx="1336675" cy="3862388"/>
            </a:xfrm>
            <a:custGeom>
              <a:avLst/>
              <a:gdLst/>
              <a:ahLst/>
              <a:cxnLst/>
              <a:rect l="0" t="0" r="r" b="b"/>
              <a:pathLst>
                <a:path w="842" h="2433">
                  <a:moveTo>
                    <a:pt x="842" y="0"/>
                  </a:moveTo>
                  <a:lnTo>
                    <a:pt x="602" y="0"/>
                  </a:lnTo>
                  <a:lnTo>
                    <a:pt x="0" y="2376"/>
                  </a:lnTo>
                  <a:lnTo>
                    <a:pt x="228" y="2433"/>
                  </a:lnTo>
                  <a:lnTo>
                    <a:pt x="842" y="0"/>
                  </a:lnTo>
                  <a:close/>
                </a:path>
              </a:pathLst>
            </a:custGeom>
            <a:solidFill>
              <a:schemeClr val="tx1">
                <a:lumMod val="65000"/>
                <a:lumOff val="35000"/>
              </a:schemeClr>
            </a:solidFill>
            <a:ln>
              <a:noFill/>
            </a:ln>
          </p:spPr>
        </p:sp>
        <p:sp>
          <p:nvSpPr>
            <p:cNvPr id="16" name="Freeform 8"/>
            <p:cNvSpPr/>
            <p:nvPr/>
          </p:nvSpPr>
          <p:spPr bwMode="auto">
            <a:xfrm>
              <a:off x="207963" y="3776663"/>
              <a:ext cx="1936750" cy="3081338"/>
            </a:xfrm>
            <a:custGeom>
              <a:avLst/>
              <a:gdLst/>
              <a:ahLst/>
              <a:cxnLst/>
              <a:rect l="0" t="0" r="r" b="b"/>
              <a:pathLst>
                <a:path w="1220" h="1941">
                  <a:moveTo>
                    <a:pt x="0" y="0"/>
                  </a:moveTo>
                  <a:lnTo>
                    <a:pt x="1166" y="1941"/>
                  </a:lnTo>
                  <a:lnTo>
                    <a:pt x="1220" y="1941"/>
                  </a:lnTo>
                  <a:lnTo>
                    <a:pt x="0" y="0"/>
                  </a:lnTo>
                  <a:close/>
                </a:path>
              </a:pathLst>
            </a:custGeom>
            <a:solidFill>
              <a:schemeClr val="tx1">
                <a:lumMod val="85000"/>
                <a:lumOff val="15000"/>
              </a:schemeClr>
            </a:solidFill>
            <a:ln>
              <a:noFill/>
            </a:ln>
          </p:spPr>
        </p:sp>
        <p:sp>
          <p:nvSpPr>
            <p:cNvPr id="20" name="Freeform 9"/>
            <p:cNvSpPr/>
            <p:nvPr/>
          </p:nvSpPr>
          <p:spPr bwMode="auto">
            <a:xfrm>
              <a:off x="646113" y="3886200"/>
              <a:ext cx="2373313" cy="2971800"/>
            </a:xfrm>
            <a:custGeom>
              <a:avLst/>
              <a:gdLst/>
              <a:ahLst/>
              <a:cxnLst/>
              <a:rect l="0" t="0" r="r" b="b"/>
              <a:pathLst>
                <a:path w="1495" h="1872">
                  <a:moveTo>
                    <a:pt x="1495" y="1872"/>
                  </a:moveTo>
                  <a:lnTo>
                    <a:pt x="0" y="0"/>
                  </a:lnTo>
                  <a:lnTo>
                    <a:pt x="1442" y="1872"/>
                  </a:lnTo>
                  <a:lnTo>
                    <a:pt x="1495" y="1872"/>
                  </a:lnTo>
                  <a:close/>
                </a:path>
              </a:pathLst>
            </a:custGeom>
            <a:solidFill>
              <a:schemeClr val="accent1">
                <a:lumMod val="50000"/>
              </a:schemeClr>
            </a:solidFill>
            <a:ln>
              <a:noFill/>
            </a:ln>
          </p:spPr>
        </p:sp>
        <p:sp>
          <p:nvSpPr>
            <p:cNvPr id="21" name="Freeform 10"/>
            <p:cNvSpPr/>
            <p:nvPr/>
          </p:nvSpPr>
          <p:spPr bwMode="auto">
            <a:xfrm>
              <a:off x="641350" y="3881438"/>
              <a:ext cx="3340100" cy="2976563"/>
            </a:xfrm>
            <a:custGeom>
              <a:avLst/>
              <a:gdLst/>
              <a:ahLst/>
              <a:cxnLst/>
              <a:rect l="0" t="0" r="r" b="b"/>
              <a:pathLst>
                <a:path w="2104" h="1875">
                  <a:moveTo>
                    <a:pt x="0" y="0"/>
                  </a:moveTo>
                  <a:lnTo>
                    <a:pt x="3" y="3"/>
                  </a:lnTo>
                  <a:lnTo>
                    <a:pt x="1498" y="1875"/>
                  </a:lnTo>
                  <a:lnTo>
                    <a:pt x="2104" y="1875"/>
                  </a:lnTo>
                  <a:lnTo>
                    <a:pt x="228" y="57"/>
                  </a:lnTo>
                  <a:lnTo>
                    <a:pt x="0" y="0"/>
                  </a:lnTo>
                  <a:close/>
                </a:path>
              </a:pathLst>
            </a:custGeom>
            <a:solidFill>
              <a:schemeClr val="accent1">
                <a:lumMod val="75000"/>
              </a:schemeClr>
            </a:solidFill>
            <a:ln>
              <a:noFill/>
            </a:ln>
          </p:spPr>
        </p:sp>
        <p:sp>
          <p:nvSpPr>
            <p:cNvPr id="22" name="Freeform 11"/>
            <p:cNvSpPr/>
            <p:nvPr/>
          </p:nvSpPr>
          <p:spPr bwMode="auto">
            <a:xfrm>
              <a:off x="203200" y="3771900"/>
              <a:ext cx="2660650" cy="3086100"/>
            </a:xfrm>
            <a:custGeom>
              <a:avLst/>
              <a:gdLst/>
              <a:ahLst/>
              <a:cxnLst/>
              <a:rect l="0" t="0" r="r" b="b"/>
              <a:pathLst>
                <a:path w="1676" h="1944">
                  <a:moveTo>
                    <a:pt x="1676" y="1944"/>
                  </a:moveTo>
                  <a:lnTo>
                    <a:pt x="264" y="111"/>
                  </a:lnTo>
                  <a:lnTo>
                    <a:pt x="225" y="60"/>
                  </a:lnTo>
                  <a:lnTo>
                    <a:pt x="228" y="60"/>
                  </a:lnTo>
                  <a:lnTo>
                    <a:pt x="264" y="111"/>
                  </a:lnTo>
                  <a:lnTo>
                    <a:pt x="234" y="69"/>
                  </a:lnTo>
                  <a:lnTo>
                    <a:pt x="228" y="57"/>
                  </a:lnTo>
                  <a:lnTo>
                    <a:pt x="222" y="54"/>
                  </a:lnTo>
                  <a:lnTo>
                    <a:pt x="0" y="0"/>
                  </a:lnTo>
                  <a:lnTo>
                    <a:pt x="3" y="3"/>
                  </a:lnTo>
                  <a:lnTo>
                    <a:pt x="1223" y="1944"/>
                  </a:lnTo>
                  <a:lnTo>
                    <a:pt x="1676" y="1944"/>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1739673" y="914401"/>
            <a:ext cx="6947127" cy="3488266"/>
          </a:xfrm>
        </p:spPr>
        <p:txBody>
          <a:bodyPr anchor="b">
            <a:normAutofit/>
          </a:bodyPr>
          <a:lstStyle>
            <a:lvl1pPr algn="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24238" y="4402666"/>
            <a:ext cx="5762563" cy="1364531"/>
          </a:xfrm>
        </p:spPr>
        <p:txBody>
          <a:bodyPr anchor="t">
            <a:normAutofit/>
          </a:bodyPr>
          <a:lstStyle>
            <a:lvl1pPr marL="0" indent="0" algn="r">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325773" y="6117336"/>
            <a:ext cx="857473" cy="365125"/>
          </a:xfrm>
        </p:spPr>
        <p:txBody>
          <a:bodyPr/>
          <a:lstStyle/>
          <a:p>
            <a:fld id="{424C1446-ABB8-4195-851E-9DCA957C2D5B}" type="datetimeFigureOut">
              <a:rPr lang="en-US" smtClean="0"/>
              <a:pPr/>
              <a:t>3/12/2021</a:t>
            </a:fld>
            <a:endParaRPr lang="en-US" dirty="0"/>
          </a:p>
        </p:txBody>
      </p:sp>
      <p:sp>
        <p:nvSpPr>
          <p:cNvPr id="5" name="Footer Placeholder 4"/>
          <p:cNvSpPr>
            <a:spLocks noGrp="1"/>
          </p:cNvSpPr>
          <p:nvPr>
            <p:ph type="ftr" sz="quarter" idx="11"/>
          </p:nvPr>
        </p:nvSpPr>
        <p:spPr>
          <a:xfrm>
            <a:off x="3623733" y="6117336"/>
            <a:ext cx="3609438" cy="365125"/>
          </a:xfrm>
        </p:spPr>
        <p:txBody>
          <a:bodyPr/>
          <a:lstStyle/>
          <a:p>
            <a:endParaRPr lang="en-US" dirty="0"/>
          </a:p>
        </p:txBody>
      </p:sp>
      <p:sp>
        <p:nvSpPr>
          <p:cNvPr id="6" name="Slide Number Placeholder 5"/>
          <p:cNvSpPr>
            <a:spLocks noGrp="1"/>
          </p:cNvSpPr>
          <p:nvPr>
            <p:ph type="sldNum" sz="quarter" idx="12"/>
          </p:nvPr>
        </p:nvSpPr>
        <p:spPr>
          <a:xfrm>
            <a:off x="8275320" y="6117336"/>
            <a:ext cx="411480" cy="365125"/>
          </a:xfrm>
        </p:spPr>
        <p:txBody>
          <a:bodyPr/>
          <a:lstStyle/>
          <a:p>
            <a:fld id="{397A9EB4-F7FA-4E04-A531-FD3549D9F96F}" type="slidenum">
              <a:rPr lang="en-US" smtClean="0"/>
              <a:pPr/>
              <a:t>‹#›</a:t>
            </a:fld>
            <a:endParaRPr lang="en-US" dirty="0"/>
          </a:p>
        </p:txBody>
      </p:sp>
      <p:sp>
        <p:nvSpPr>
          <p:cNvPr id="23" name="Freeform 12"/>
          <p:cNvSpPr/>
          <p:nvPr/>
        </p:nvSpPr>
        <p:spPr bwMode="auto">
          <a:xfrm>
            <a:off x="203200" y="3771900"/>
            <a:ext cx="361950" cy="90488"/>
          </a:xfrm>
          <a:custGeom>
            <a:avLst/>
            <a:gdLst/>
            <a:ahLst/>
            <a:cxnLst/>
            <a:rect l="0" t="0" r="r" b="b"/>
            <a:pathLst>
              <a:path w="228" h="57">
                <a:moveTo>
                  <a:pt x="228" y="57"/>
                </a:moveTo>
                <a:lnTo>
                  <a:pt x="0" y="0"/>
                </a:lnTo>
                <a:lnTo>
                  <a:pt x="222" y="54"/>
                </a:lnTo>
                <a:lnTo>
                  <a:pt x="228" y="57"/>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3"/>
          <p:cNvSpPr/>
          <p:nvPr/>
        </p:nvSpPr>
        <p:spPr bwMode="auto">
          <a:xfrm>
            <a:off x="560388" y="3867150"/>
            <a:ext cx="61913" cy="80963"/>
          </a:xfrm>
          <a:custGeom>
            <a:avLst/>
            <a:gdLst/>
            <a:ahLst/>
            <a:cxnLst/>
            <a:rect l="0" t="0" r="r" b="b"/>
            <a:pathLst>
              <a:path w="39" h="51">
                <a:moveTo>
                  <a:pt x="0" y="0"/>
                </a:moveTo>
                <a:lnTo>
                  <a:pt x="39" y="51"/>
                </a:lnTo>
                <a:lnTo>
                  <a:pt x="3" y="0"/>
                </a:lnTo>
                <a:lnTo>
                  <a:pt x="0" y="0"/>
                </a:lnTo>
                <a:close/>
              </a:path>
            </a:pathLst>
          </a:custGeom>
          <a:solidFill>
            <a:srgbClr val="29ABE2"/>
          </a:solidFill>
          <a:ln>
            <a:noFill/>
          </a:ln>
          <a:extLst>
            <a:ext uri="{91240B29-F687-4f45-9708-019B960494DF}">
              <a14:hiddenLine xmlns="" xmlns:a14="http://schemas.microsoft.com/office/drawing/2010/main" w="9525">
                <a:solidFill>
                  <a:srgbClr val="000000"/>
                </a:solidFill>
                <a:round/>
                <a:headEnd/>
                <a:tailEnd/>
              </a14:hiddenLine>
            </a:ext>
          </a:extLst>
        </p:spPr>
      </p:sp>
    </p:spTree>
    <p:extLst>
      <p:ext uri="{BB962C8B-B14F-4D97-AF65-F5344CB8AC3E}">
        <p14:creationId xmlns:p14="http://schemas.microsoft.com/office/powerpoint/2010/main" val="19891568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457201"/>
            <a:ext cx="7704667" cy="198120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982133" y="2667000"/>
            <a:ext cx="7704667" cy="3332816"/>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7344329" y="6108173"/>
            <a:ext cx="857473" cy="365125"/>
          </a:xfrm>
        </p:spPr>
        <p:txBody>
          <a:bodyPr/>
          <a:lstStyle/>
          <a:p>
            <a:fld id="{424C1446-ABB8-4195-851E-9DCA957C2D5B}" type="datetimeFigureOut">
              <a:rPr lang="en-US" smtClean="0"/>
              <a:pPr/>
              <a:t>3/12/2021</a:t>
            </a:fld>
            <a:endParaRPr lang="en-US" dirty="0"/>
          </a:p>
        </p:txBody>
      </p:sp>
      <p:sp>
        <p:nvSpPr>
          <p:cNvPr id="5" name="Footer Placeholder 4"/>
          <p:cNvSpPr>
            <a:spLocks noGrp="1"/>
          </p:cNvSpPr>
          <p:nvPr>
            <p:ph type="ftr" sz="quarter" idx="11"/>
          </p:nvPr>
        </p:nvSpPr>
        <p:spPr>
          <a:xfrm>
            <a:off x="1972647" y="6108173"/>
            <a:ext cx="5314517" cy="365125"/>
          </a:xfrm>
        </p:spPr>
        <p:txBody>
          <a:bodyPr/>
          <a:lstStyle/>
          <a:p>
            <a:endParaRPr lang="en-US" dirty="0"/>
          </a:p>
        </p:txBody>
      </p:sp>
      <p:sp>
        <p:nvSpPr>
          <p:cNvPr id="6" name="Slide Number Placeholder 5"/>
          <p:cNvSpPr>
            <a:spLocks noGrp="1"/>
          </p:cNvSpPr>
          <p:nvPr>
            <p:ph type="sldNum" sz="quarter" idx="12"/>
          </p:nvPr>
        </p:nvSpPr>
        <p:spPr>
          <a:xfrm>
            <a:off x="8258967" y="6108173"/>
            <a:ext cx="427833" cy="365125"/>
          </a:xfrm>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2283662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86995" y="2666998"/>
            <a:ext cx="6699805" cy="2360071"/>
          </a:xfrm>
        </p:spPr>
        <p:txBody>
          <a:bodyPr anchor="b"/>
          <a:lstStyle>
            <a:lvl1pPr algn="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86998" y="5027070"/>
            <a:ext cx="6699802"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273317" y="6116070"/>
            <a:ext cx="413483" cy="365125"/>
          </a:xfrm>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334149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82133" y="685801"/>
            <a:ext cx="7704667" cy="1752599"/>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982133" y="2667000"/>
            <a:ext cx="3739896" cy="336867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46904" y="2667000"/>
            <a:ext cx="3739896" cy="334682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24928489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329481" y="2658533"/>
            <a:ext cx="3456291"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13523"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161710" y="2667000"/>
            <a:ext cx="3467806"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957266" y="3335336"/>
            <a:ext cx="3672248" cy="2665259"/>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34501851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59780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5898449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1600200"/>
            <a:ext cx="2662534"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947553" y="685800"/>
            <a:ext cx="4681962"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13524" y="2971800"/>
            <a:ext cx="2662534"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3982445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2332" y="1752599"/>
            <a:ext cx="4070679" cy="1371600"/>
          </a:xfrm>
        </p:spPr>
        <p:txBody>
          <a:bodyPr anchor="b">
            <a:normAutofit/>
          </a:bodyPr>
          <a:lstStyle>
            <a:lvl1pPr algn="ctr">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97495" y="914400"/>
            <a:ext cx="2461371"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2332" y="3124199"/>
            <a:ext cx="4070679"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914846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3" y="4732865"/>
            <a:ext cx="7515991"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789975" y="932112"/>
            <a:ext cx="6171065"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13523" y="5299603"/>
            <a:ext cx="751599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1814847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71177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033152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13524" y="685800"/>
            <a:ext cx="7515991" cy="304800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343400"/>
            <a:ext cx="7515992"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3112120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598235" y="3428999"/>
            <a:ext cx="6631128"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113523" y="4343400"/>
            <a:ext cx="751599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2312491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13525" y="3308581"/>
            <a:ext cx="7515989" cy="1468800"/>
          </a:xfrm>
        </p:spPr>
        <p:txBody>
          <a:bodyPr anchor="b">
            <a:normAutofit/>
          </a:bodyPr>
          <a:lstStyle>
            <a:lvl1pPr algn="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13524" y="4777381"/>
            <a:ext cx="751599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318378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969421" y="8630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8172197" y="2819399"/>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1426741" y="685801"/>
            <a:ext cx="6974115" cy="2743199"/>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13525" y="3886200"/>
            <a:ext cx="751599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775200"/>
            <a:ext cx="751599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3689256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13525" y="685801"/>
            <a:ext cx="7515991" cy="2727325"/>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13524" y="3505200"/>
            <a:ext cx="7515992"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1113524" y="4343400"/>
            <a:ext cx="7515992"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14394651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67115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1393" y="685800"/>
            <a:ext cx="1328123" cy="51054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13524" y="685800"/>
            <a:ext cx="6016373" cy="51054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24C1446-ABB8-4195-851E-9DCA957C2D5B}" type="datetimeFigureOut">
              <a:rPr lang="en-US" smtClean="0"/>
              <a:pPr/>
              <a:t>3/12/2021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171394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9291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5902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smtClean="0"/>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590925" y="6286500"/>
            <a:ext cx="2895600" cy="457200"/>
          </a:xfrm>
        </p:spPr>
        <p:txBody>
          <a:bodyPr/>
          <a:lstStyle>
            <a:lvl1pPr>
              <a:defRPr smtClean="0"/>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CC142A33-1E1E-4DD5-9E7E-6C1744FC78E1}"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21557427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23288947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4288557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79090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739522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538211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535889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966845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806041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1056523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93563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14099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91417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3585871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501091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67786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513092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836866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8246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71659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90319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9620721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6776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421095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964864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17576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35399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61169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135698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3776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42921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9677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041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59364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25646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94999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91533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533400"/>
            <a:ext cx="8162925" cy="1090613"/>
          </a:xfrm>
        </p:spPr>
        <p:txBody>
          <a:bodyPr/>
          <a:lstStyle/>
          <a:p>
            <a:r>
              <a:rPr lang="en-US"/>
              <a:t>Click to edit Master title style</a:t>
            </a:r>
          </a:p>
        </p:txBody>
      </p:sp>
      <p:sp>
        <p:nvSpPr>
          <p:cNvPr id="3" name="Content Placeholder 2"/>
          <p:cNvSpPr>
            <a:spLocks noGrp="1"/>
          </p:cNvSpPr>
          <p:nvPr>
            <p:ph sz="half" idx="1"/>
          </p:nvPr>
        </p:nvSpPr>
        <p:spPr>
          <a:xfrm>
            <a:off x="912813" y="1905000"/>
            <a:ext cx="3978275"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smtClean="0"/>
            </a:lvl1pPr>
          </a:lstStyle>
          <a:p>
            <a:pPr>
              <a:defRPr/>
            </a:pPr>
            <a:endParaRPr lang="en-US" dirty="0">
              <a:solidFill>
                <a:prstClr val="black">
                  <a:tint val="75000"/>
                </a:prstClr>
              </a:solidFill>
            </a:endParaRPr>
          </a:p>
        </p:txBody>
      </p:sp>
      <p:sp>
        <p:nvSpPr>
          <p:cNvPr id="6" name="Footer Placeholder 5"/>
          <p:cNvSpPr>
            <a:spLocks noGrp="1"/>
          </p:cNvSpPr>
          <p:nvPr>
            <p:ph type="ftr" sz="quarter" idx="11"/>
          </p:nvPr>
        </p:nvSpPr>
        <p:spPr>
          <a:xfrm>
            <a:off x="3590925" y="6286500"/>
            <a:ext cx="2895600" cy="457200"/>
          </a:xfrm>
        </p:spPr>
        <p:txBody>
          <a:bodyPr/>
          <a:lstStyle>
            <a:lvl1pPr>
              <a:defRPr smtClean="0"/>
            </a:lvl1pPr>
          </a:lstStyle>
          <a:p>
            <a:pPr>
              <a:defRPr/>
            </a:pPr>
            <a:endParaRPr lang="en-US" dirty="0">
              <a:solidFill>
                <a:prstClr val="black">
                  <a:tint val="75000"/>
                </a:prstClr>
              </a:solidFill>
            </a:endParaRPr>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CC142A33-1E1E-4DD5-9E7E-6C1744FC78E1}" type="slidenum">
              <a:rPr lang="en-US" altLang="en-US">
                <a:solidFill>
                  <a:prstClr val="black">
                    <a:tint val="75000"/>
                  </a:prstClr>
                </a:solidFill>
              </a:rPr>
              <a:pPr/>
              <a:t>‹#›</a:t>
            </a:fld>
            <a:endParaRPr lang="en-US" altLang="en-US" dirty="0">
              <a:solidFill>
                <a:prstClr val="black">
                  <a:tint val="75000"/>
                </a:prstClr>
              </a:solidFill>
            </a:endParaRPr>
          </a:p>
        </p:txBody>
      </p:sp>
    </p:spTree>
    <p:extLst>
      <p:ext uri="{BB962C8B-B14F-4D97-AF65-F5344CB8AC3E}">
        <p14:creationId xmlns:p14="http://schemas.microsoft.com/office/powerpoint/2010/main" val="3110873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10665078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041272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399264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094520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4033646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955835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651566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8933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073061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73014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460697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470694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29767318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7261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541224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52317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7186376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485181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49573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5989384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695620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703404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03995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284343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08980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12621055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60795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373260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66132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909229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3008514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9710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056043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408022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0" name="Picture 9"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2950343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8892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19672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Slide">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0" name="Picture 9"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90800" y="1905000"/>
            <a:ext cx="3556000" cy="1104900"/>
          </a:xfrm>
          <a:prstGeom prst="rect">
            <a:avLst/>
          </a:prstGeom>
        </p:spPr>
      </p:pic>
      <p:pic>
        <p:nvPicPr>
          <p:cNvPr id="11" name="Picture 10"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05200" y="3200400"/>
            <a:ext cx="2044700" cy="482600"/>
          </a:xfrm>
          <a:prstGeom prst="rect">
            <a:avLst/>
          </a:prstGeom>
        </p:spPr>
      </p:pic>
    </p:spTree>
    <p:extLst>
      <p:ext uri="{BB962C8B-B14F-4D97-AF65-F5344CB8AC3E}">
        <p14:creationId xmlns:p14="http://schemas.microsoft.com/office/powerpoint/2010/main" val="1761526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                                </a:t>
            </a:r>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pic>
        <p:nvPicPr>
          <p:cNvPr id="7" name="Picture 6"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8" name="Picture 7"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1405195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5" name="Footer Placeholder 4"/>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993894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half" idx="1"/>
          </p:nvPr>
        </p:nvSpPr>
        <p:spPr>
          <a:xfrm>
            <a:off x="457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362201"/>
            <a:ext cx="4038600" cy="3886200"/>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1524000"/>
            <a:ext cx="8229600" cy="365125"/>
          </a:xfrm>
          <a:prstGeom prst="rect">
            <a:avLst/>
          </a:prstGeom>
        </p:spPr>
        <p:txBody>
          <a:bodyPr/>
          <a:lstStyle>
            <a:lvl1pPr algn="l">
              <a:defRPr sz="2400">
                <a:solidFill>
                  <a:srgbClr val="279ECE"/>
                </a:solidFill>
                <a:latin typeface="Trade Gothic LT Std"/>
                <a:cs typeface="Trade Gothic LT Std"/>
              </a:defRPr>
            </a:lvl1pPr>
          </a:lstStyle>
          <a:p>
            <a:r>
              <a:rPr lang="en-US" dirty="0"/>
              <a:t> </a:t>
            </a:r>
          </a:p>
        </p:txBody>
      </p:sp>
      <p:sp>
        <p:nvSpPr>
          <p:cNvPr id="11" name="TextBox 10"/>
          <p:cNvSpPr txBox="1"/>
          <p:nvPr userDrawn="1"/>
        </p:nvSpPr>
        <p:spPr>
          <a:xfrm>
            <a:off x="2664606" y="1612730"/>
            <a:ext cx="184666" cy="369332"/>
          </a:xfrm>
          <a:prstGeom prst="rect">
            <a:avLst/>
          </a:prstGeom>
          <a:noFill/>
        </p:spPr>
        <p:txBody>
          <a:bodyPr wrap="none" rtlCol="0">
            <a:spAutoFit/>
          </a:bodyPr>
          <a:lstStyle/>
          <a:p>
            <a:endParaRPr lang="en-US" dirty="0">
              <a:solidFill>
                <a:prstClr val="white"/>
              </a:solidFill>
            </a:endParaRPr>
          </a:p>
        </p:txBody>
      </p:sp>
      <p:pic>
        <p:nvPicPr>
          <p:cNvPr id="15" name="Picture 14"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6" name="Picture 15"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626161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Clr>
                <a:srgbClr val="279ECE"/>
              </a:buCl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8" name="Footer Placeholder 7"/>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9" name="Slide Number Placeholder 8"/>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12" name="Picture 11"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3" name="Picture 12"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244090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4" name="Footer Placeholder 3"/>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5" name="Slide Number Placeholder 4"/>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8" name="Picture 7" descr="IPLI_Logo.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9" name="Picture 8" descr="ISU logo 2012 two-color.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36594624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3" name="Footer Placeholder 2"/>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4" name="Slide Number Placeholder 3"/>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91771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a:t>Click to edit Master title style</a:t>
            </a:r>
          </a:p>
        </p:txBody>
      </p:sp>
      <p:sp>
        <p:nvSpPr>
          <p:cNvPr id="3" name="Content Placeholder 2"/>
          <p:cNvSpPr>
            <a:spLocks noGrp="1"/>
          </p:cNvSpPr>
          <p:nvPr>
            <p:ph idx="1"/>
          </p:nvPr>
        </p:nvSpPr>
        <p:spPr>
          <a:xfrm>
            <a:off x="3575050" y="1447800"/>
            <a:ext cx="5111750" cy="4678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pic>
        <p:nvPicPr>
          <p:cNvPr id="9" name="Picture 8"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53200" y="6248400"/>
            <a:ext cx="2044700" cy="482600"/>
          </a:xfrm>
          <a:prstGeom prst="rect">
            <a:avLst/>
          </a:prstGeom>
        </p:spPr>
      </p:pic>
      <p:pic>
        <p:nvPicPr>
          <p:cNvPr id="10" name="Picture 9" descr="IPLI_Logo.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381000"/>
            <a:ext cx="2971800" cy="923381"/>
          </a:xfrm>
          <a:prstGeom prst="rect">
            <a:avLst/>
          </a:prstGeom>
        </p:spPr>
      </p:pic>
      <p:pic>
        <p:nvPicPr>
          <p:cNvPr id="11" name="Picture 10" descr="ISU logo 2012 two-color.ep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477000" y="914400"/>
            <a:ext cx="2044700" cy="482600"/>
          </a:xfrm>
          <a:prstGeom prst="rect">
            <a:avLst/>
          </a:prstGeom>
        </p:spPr>
      </p:pic>
    </p:spTree>
    <p:extLst>
      <p:ext uri="{BB962C8B-B14F-4D97-AF65-F5344CB8AC3E}">
        <p14:creationId xmlns:p14="http://schemas.microsoft.com/office/powerpoint/2010/main" val="9171455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8319F51C-A88A-4FA0-A161-E66F1D29D07E}" type="datetimeFigureOut">
              <a:rPr lang="en-US" smtClean="0">
                <a:solidFill>
                  <a:prstClr val="white"/>
                </a:solidFill>
              </a:rPr>
              <a:pPr/>
              <a:t>3/12/2021</a:t>
            </a:fld>
            <a:endParaRPr lang="en-US" dirty="0">
              <a:solidFill>
                <a:prstClr val="white"/>
              </a:solidFill>
            </a:endParaRPr>
          </a:p>
        </p:txBody>
      </p:sp>
      <p:sp>
        <p:nvSpPr>
          <p:cNvPr id="6" name="Footer Placeholder 5"/>
          <p:cNvSpPr>
            <a:spLocks noGrp="1"/>
          </p:cNvSpPr>
          <p:nvPr>
            <p:ph type="ftr" sz="quarter" idx="11"/>
          </p:nvPr>
        </p:nvSpPr>
        <p:spPr>
          <a:xfrm>
            <a:off x="457200" y="6629400"/>
            <a:ext cx="8229600" cy="92075"/>
          </a:xfrm>
          <a:prstGeom prst="rect">
            <a:avLst/>
          </a:prstGeom>
        </p:spPr>
        <p:txBody>
          <a:bodyPr/>
          <a:lstStyle/>
          <a:p>
            <a:endParaRPr lang="en-US" dirty="0">
              <a:solidFill>
                <a:prstClr val="white"/>
              </a:solidFill>
            </a:endParaRPr>
          </a:p>
        </p:txBody>
      </p:sp>
      <p:sp>
        <p:nvSpPr>
          <p:cNvPr id="7" name="Slide Number Placeholder 6"/>
          <p:cNvSpPr>
            <a:spLocks noGrp="1"/>
          </p:cNvSpPr>
          <p:nvPr>
            <p:ph type="sldNum" sz="quarter" idx="12"/>
          </p:nvPr>
        </p:nvSpPr>
        <p:spPr>
          <a:xfrm>
            <a:off x="457200" y="6356350"/>
            <a:ext cx="8229600" cy="365125"/>
          </a:xfrm>
          <a:prstGeom prst="rect">
            <a:avLst/>
          </a:prstGeom>
        </p:spPr>
        <p:txBody>
          <a:bodyPr/>
          <a:lstStyle/>
          <a:p>
            <a:fld id="{2FD1E80B-861B-497B-AA72-904BBC46FC52}"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16379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9.xml"/><Relationship Id="rId13" Type="http://schemas.openxmlformats.org/officeDocument/2006/relationships/image" Target="../media/image1.emf"/><Relationship Id="rId3" Type="http://schemas.openxmlformats.org/officeDocument/2006/relationships/slideLayout" Target="../slideLayouts/slideLayout104.xml"/><Relationship Id="rId7" Type="http://schemas.openxmlformats.org/officeDocument/2006/relationships/slideLayout" Target="../slideLayouts/slideLayout108.xml"/><Relationship Id="rId12" Type="http://schemas.openxmlformats.org/officeDocument/2006/relationships/theme" Target="../theme/theme10.xml"/><Relationship Id="rId2" Type="http://schemas.openxmlformats.org/officeDocument/2006/relationships/slideLayout" Target="../slideLayouts/slideLayout103.xml"/><Relationship Id="rId1" Type="http://schemas.openxmlformats.org/officeDocument/2006/relationships/slideLayout" Target="../slideLayouts/slideLayout102.xml"/><Relationship Id="rId6" Type="http://schemas.openxmlformats.org/officeDocument/2006/relationships/slideLayout" Target="../slideLayouts/slideLayout107.xml"/><Relationship Id="rId11" Type="http://schemas.openxmlformats.org/officeDocument/2006/relationships/slideLayout" Target="../slideLayouts/slideLayout112.xml"/><Relationship Id="rId5" Type="http://schemas.openxmlformats.org/officeDocument/2006/relationships/slideLayout" Target="../slideLayouts/slideLayout106.xml"/><Relationship Id="rId10" Type="http://schemas.openxmlformats.org/officeDocument/2006/relationships/slideLayout" Target="../slideLayouts/slideLayout111.xml"/><Relationship Id="rId4" Type="http://schemas.openxmlformats.org/officeDocument/2006/relationships/slideLayout" Target="../slideLayouts/slideLayout105.xml"/><Relationship Id="rId9" Type="http://schemas.openxmlformats.org/officeDocument/2006/relationships/slideLayout" Target="../slideLayouts/slideLayout1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1.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theme" Target="../theme/theme11.xml"/><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1.emf"/><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2.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emf"/><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3.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1.emf"/><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4.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4.xml"/><Relationship Id="rId13" Type="http://schemas.openxmlformats.org/officeDocument/2006/relationships/image" Target="../media/image1.emf"/><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5.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image" Target="../media/image1.emf"/><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6.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image" Target="../media/image1.emf"/><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theme" Target="../theme/theme17.xml"/><Relationship Id="rId2" Type="http://schemas.openxmlformats.org/officeDocument/2006/relationships/slideLayout" Target="../slideLayouts/slideLayout18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7.xml"/><Relationship Id="rId13" Type="http://schemas.openxmlformats.org/officeDocument/2006/relationships/slideLayout" Target="../slideLayouts/slideLayout202.xml"/><Relationship Id="rId18" Type="http://schemas.openxmlformats.org/officeDocument/2006/relationships/theme" Target="../theme/theme18.xml"/><Relationship Id="rId3" Type="http://schemas.openxmlformats.org/officeDocument/2006/relationships/slideLayout" Target="../slideLayouts/slideLayout192.xml"/><Relationship Id="rId7" Type="http://schemas.openxmlformats.org/officeDocument/2006/relationships/slideLayout" Target="../slideLayouts/slideLayout196.xml"/><Relationship Id="rId12" Type="http://schemas.openxmlformats.org/officeDocument/2006/relationships/slideLayout" Target="../slideLayouts/slideLayout201.xml"/><Relationship Id="rId17" Type="http://schemas.openxmlformats.org/officeDocument/2006/relationships/slideLayout" Target="../slideLayouts/slideLayout206.xml"/><Relationship Id="rId2" Type="http://schemas.openxmlformats.org/officeDocument/2006/relationships/slideLayout" Target="../slideLayouts/slideLayout191.xml"/><Relationship Id="rId16" Type="http://schemas.openxmlformats.org/officeDocument/2006/relationships/slideLayout" Target="../slideLayouts/slideLayout205.xml"/><Relationship Id="rId1" Type="http://schemas.openxmlformats.org/officeDocument/2006/relationships/slideLayout" Target="../slideLayouts/slideLayout190.xml"/><Relationship Id="rId6" Type="http://schemas.openxmlformats.org/officeDocument/2006/relationships/slideLayout" Target="../slideLayouts/slideLayout195.xml"/><Relationship Id="rId11" Type="http://schemas.openxmlformats.org/officeDocument/2006/relationships/slideLayout" Target="../slideLayouts/slideLayout200.xml"/><Relationship Id="rId5" Type="http://schemas.openxmlformats.org/officeDocument/2006/relationships/slideLayout" Target="../slideLayouts/slideLayout194.xml"/><Relationship Id="rId15" Type="http://schemas.openxmlformats.org/officeDocument/2006/relationships/slideLayout" Target="../slideLayouts/slideLayout204.xml"/><Relationship Id="rId10" Type="http://schemas.openxmlformats.org/officeDocument/2006/relationships/slideLayout" Target="../slideLayouts/slideLayout199.xml"/><Relationship Id="rId4" Type="http://schemas.openxmlformats.org/officeDocument/2006/relationships/slideLayout" Target="../slideLayouts/slideLayout193.xml"/><Relationship Id="rId9" Type="http://schemas.openxmlformats.org/officeDocument/2006/relationships/slideLayout" Target="../slideLayouts/slideLayout198.xml"/><Relationship Id="rId14"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emf"/><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emf"/><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image" Target="../media/image1.emf"/><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image" Target="../media/image1.emf"/><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13" Type="http://schemas.openxmlformats.org/officeDocument/2006/relationships/image" Target="../media/image1.emf"/><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1.emf"/><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9.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490202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1211677315"/>
      </p:ext>
    </p:extLst>
  </p:cSld>
  <p:clrMap bg1="dk1" tx1="lt1" bg2="dk2" tx2="lt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 id="2147483941" r:id="rId7"/>
    <p:sldLayoutId id="2147483942" r:id="rId8"/>
    <p:sldLayoutId id="2147483943" r:id="rId9"/>
    <p:sldLayoutId id="2147483944" r:id="rId10"/>
    <p:sldLayoutId id="214748394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2090168411"/>
      </p:ext>
    </p:extLst>
  </p:cSld>
  <p:clrMap bg1="dk1" tx1="lt1" bg2="dk2" tx2="lt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1589910907"/>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2458448179"/>
      </p:ext>
    </p:extLst>
  </p:cSld>
  <p:clrMap bg1="dk1" tx1="lt1" bg2="dk2" tx2="lt2" accent1="accent1" accent2="accent2" accent3="accent3" accent4="accent4" accent5="accent5" accent6="accent6" hlink="hlink" folHlink="folHlink"/>
  <p:sldLayoutIdLst>
    <p:sldLayoutId id="2147483971" r:id="rId1"/>
    <p:sldLayoutId id="2147483972" r:id="rId2"/>
    <p:sldLayoutId id="2147483973"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2608064114"/>
      </p:ext>
    </p:extLst>
  </p:cSld>
  <p:clrMap bg1="dk1" tx1="lt1" bg2="dk2" tx2="lt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1206409146"/>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4093936822"/>
      </p:ext>
    </p:extLst>
  </p:cSld>
  <p:clrMap bg1="dk1" tx1="lt1" bg2="dk2" tx2="lt2" accent1="accent1" accent2="accent2" accent3="accent3" accent4="accent4" accent5="accent5" accent6="accent6" hlink="hlink" folHlink="folHlink"/>
  <p:sldLayoutIdLst>
    <p:sldLayoutId id="2147484007" r:id="rId1"/>
    <p:sldLayoutId id="2147484008" r:id="rId2"/>
    <p:sldLayoutId id="2147484009" r:id="rId3"/>
    <p:sldLayoutId id="2147484010" r:id="rId4"/>
    <p:sldLayoutId id="2147484011" r:id="rId5"/>
    <p:sldLayoutId id="2147484012" r:id="rId6"/>
    <p:sldLayoutId id="2147484013" r:id="rId7"/>
    <p:sldLayoutId id="2147484014" r:id="rId8"/>
    <p:sldLayoutId id="2147484015" r:id="rId9"/>
    <p:sldLayoutId id="2147484016" r:id="rId10"/>
    <p:sldLayoutId id="214748401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2846786490"/>
      </p:ext>
    </p:extLst>
  </p:cSld>
  <p:clrMap bg1="dk1" tx1="lt1" bg2="dk2" tx2="lt2" accent1="accent1" accent2="accent2" accent3="accent3" accent4="accent4" accent5="accent5" accent6="accent6" hlink="hlink" folHlink="folHlink"/>
  <p:sldLayoutIdLst>
    <p:sldLayoutId id="2147484031" r:id="rId1"/>
    <p:sldLayoutId id="2147484032" r:id="rId2"/>
    <p:sldLayoutId id="2147484033" r:id="rId3"/>
    <p:sldLayoutId id="2147484034" r:id="rId4"/>
    <p:sldLayoutId id="2147484035" r:id="rId5"/>
    <p:sldLayoutId id="2147484036" r:id="rId6"/>
    <p:sldLayoutId id="2147484037" r:id="rId7"/>
    <p:sldLayoutId id="2147484038" r:id="rId8"/>
    <p:sldLayoutId id="2147484039" r:id="rId9"/>
    <p:sldLayoutId id="2147484040" r:id="rId10"/>
    <p:sldLayoutId id="214748404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14" name="Group 13"/>
          <p:cNvGrpSpPr/>
          <p:nvPr/>
        </p:nvGrpSpPr>
        <p:grpSpPr>
          <a:xfrm>
            <a:off x="0" y="0"/>
            <a:ext cx="2132013" cy="6858001"/>
            <a:chOff x="0" y="0"/>
            <a:chExt cx="2132013" cy="6858001"/>
          </a:xfrm>
        </p:grpSpPr>
        <p:sp>
          <p:nvSpPr>
            <p:cNvPr id="15" name="Freeform 6"/>
            <p:cNvSpPr/>
            <p:nvPr/>
          </p:nvSpPr>
          <p:spPr bwMode="auto">
            <a:xfrm>
              <a:off x="0" y="0"/>
              <a:ext cx="1073150" cy="5291138"/>
            </a:xfrm>
            <a:custGeom>
              <a:avLst/>
              <a:gdLst/>
              <a:ahLst/>
              <a:cxnLst/>
              <a:rect l="0" t="0" r="r" b="b"/>
              <a:pathLst>
                <a:path w="676" h="3333">
                  <a:moveTo>
                    <a:pt x="0" y="3132"/>
                  </a:moveTo>
                  <a:lnTo>
                    <a:pt x="0" y="3312"/>
                  </a:lnTo>
                  <a:lnTo>
                    <a:pt x="126" y="3333"/>
                  </a:lnTo>
                  <a:lnTo>
                    <a:pt x="676" y="0"/>
                  </a:lnTo>
                  <a:lnTo>
                    <a:pt x="514" y="0"/>
                  </a:lnTo>
                  <a:lnTo>
                    <a:pt x="0" y="3132"/>
                  </a:lnTo>
                  <a:close/>
                </a:path>
              </a:pathLst>
            </a:custGeom>
            <a:solidFill>
              <a:schemeClr val="accent1"/>
            </a:solidFill>
            <a:ln>
              <a:noFill/>
            </a:ln>
          </p:spPr>
        </p:sp>
        <p:sp>
          <p:nvSpPr>
            <p:cNvPr id="16" name="Freeform 7"/>
            <p:cNvSpPr/>
            <p:nvPr/>
          </p:nvSpPr>
          <p:spPr bwMode="auto">
            <a:xfrm>
              <a:off x="0" y="0"/>
              <a:ext cx="758825" cy="4624388"/>
            </a:xfrm>
            <a:custGeom>
              <a:avLst/>
              <a:gdLst/>
              <a:ahLst/>
              <a:cxnLst/>
              <a:rect l="0" t="0" r="r" b="b"/>
              <a:pathLst>
                <a:path w="478" h="2913">
                  <a:moveTo>
                    <a:pt x="478" y="0"/>
                  </a:moveTo>
                  <a:lnTo>
                    <a:pt x="318" y="0"/>
                  </a:lnTo>
                  <a:lnTo>
                    <a:pt x="0" y="1938"/>
                  </a:lnTo>
                  <a:lnTo>
                    <a:pt x="0" y="2913"/>
                  </a:lnTo>
                  <a:lnTo>
                    <a:pt x="478" y="0"/>
                  </a:lnTo>
                  <a:close/>
                </a:path>
              </a:pathLst>
            </a:custGeom>
            <a:solidFill>
              <a:schemeClr val="tx1">
                <a:lumMod val="65000"/>
                <a:lumOff val="35000"/>
              </a:schemeClr>
            </a:solidFill>
            <a:ln>
              <a:noFill/>
            </a:ln>
          </p:spPr>
        </p:sp>
        <p:sp>
          <p:nvSpPr>
            <p:cNvPr id="17" name="Freeform 8"/>
            <p:cNvSpPr/>
            <p:nvPr/>
          </p:nvSpPr>
          <p:spPr bwMode="auto">
            <a:xfrm>
              <a:off x="0" y="5662613"/>
              <a:ext cx="906463" cy="1195388"/>
            </a:xfrm>
            <a:custGeom>
              <a:avLst/>
              <a:gdLst/>
              <a:ahLst/>
              <a:cxnLst/>
              <a:rect l="0" t="0" r="r" b="b"/>
              <a:pathLst>
                <a:path w="571" h="753">
                  <a:moveTo>
                    <a:pt x="0" y="0"/>
                  </a:moveTo>
                  <a:lnTo>
                    <a:pt x="0" y="12"/>
                  </a:lnTo>
                  <a:lnTo>
                    <a:pt x="538" y="753"/>
                  </a:lnTo>
                  <a:lnTo>
                    <a:pt x="571" y="753"/>
                  </a:lnTo>
                  <a:lnTo>
                    <a:pt x="0" y="0"/>
                  </a:lnTo>
                  <a:close/>
                </a:path>
              </a:pathLst>
            </a:custGeom>
            <a:solidFill>
              <a:schemeClr val="tx1">
                <a:lumMod val="85000"/>
                <a:lumOff val="15000"/>
              </a:schemeClr>
            </a:solidFill>
            <a:ln>
              <a:noFill/>
            </a:ln>
          </p:spPr>
        </p:sp>
        <p:sp>
          <p:nvSpPr>
            <p:cNvPr id="18" name="Freeform 9"/>
            <p:cNvSpPr/>
            <p:nvPr/>
          </p:nvSpPr>
          <p:spPr bwMode="auto">
            <a:xfrm>
              <a:off x="0" y="5295900"/>
              <a:ext cx="1487488" cy="1562100"/>
            </a:xfrm>
            <a:custGeom>
              <a:avLst/>
              <a:gdLst/>
              <a:ahLst/>
              <a:cxnLst/>
              <a:rect l="0" t="0" r="r" b="b"/>
              <a:pathLst>
                <a:path w="937" h="984">
                  <a:moveTo>
                    <a:pt x="0" y="0"/>
                  </a:moveTo>
                  <a:lnTo>
                    <a:pt x="0" y="3"/>
                  </a:lnTo>
                  <a:lnTo>
                    <a:pt x="901" y="984"/>
                  </a:lnTo>
                  <a:lnTo>
                    <a:pt x="937" y="984"/>
                  </a:lnTo>
                  <a:lnTo>
                    <a:pt x="0" y="0"/>
                  </a:lnTo>
                  <a:close/>
                </a:path>
              </a:pathLst>
            </a:custGeom>
            <a:solidFill>
              <a:schemeClr val="accent1">
                <a:lumMod val="50000"/>
              </a:schemeClr>
            </a:solidFill>
            <a:ln>
              <a:noFill/>
            </a:ln>
          </p:spPr>
        </p:sp>
        <p:sp>
          <p:nvSpPr>
            <p:cNvPr id="19" name="Freeform 10"/>
            <p:cNvSpPr/>
            <p:nvPr/>
          </p:nvSpPr>
          <p:spPr bwMode="auto">
            <a:xfrm>
              <a:off x="0" y="5257800"/>
              <a:ext cx="2132013" cy="1600200"/>
            </a:xfrm>
            <a:custGeom>
              <a:avLst/>
              <a:gdLst/>
              <a:ahLst/>
              <a:cxnLst/>
              <a:rect l="0" t="0" r="r" b="b"/>
              <a:pathLst>
                <a:path w="1343" h="1008">
                  <a:moveTo>
                    <a:pt x="0" y="24"/>
                  </a:moveTo>
                  <a:lnTo>
                    <a:pt x="937" y="1008"/>
                  </a:lnTo>
                  <a:lnTo>
                    <a:pt x="1343" y="1008"/>
                  </a:lnTo>
                  <a:lnTo>
                    <a:pt x="126" y="21"/>
                  </a:lnTo>
                  <a:lnTo>
                    <a:pt x="0" y="0"/>
                  </a:lnTo>
                  <a:lnTo>
                    <a:pt x="0" y="24"/>
                  </a:lnTo>
                  <a:close/>
                </a:path>
              </a:pathLst>
            </a:custGeom>
            <a:solidFill>
              <a:schemeClr val="accent1">
                <a:lumMod val="75000"/>
              </a:schemeClr>
            </a:solidFill>
            <a:ln>
              <a:noFill/>
            </a:ln>
          </p:spPr>
        </p:sp>
        <p:sp>
          <p:nvSpPr>
            <p:cNvPr id="20" name="Freeform 11"/>
            <p:cNvSpPr/>
            <p:nvPr/>
          </p:nvSpPr>
          <p:spPr bwMode="auto">
            <a:xfrm>
              <a:off x="0" y="5357813"/>
              <a:ext cx="1377950" cy="1500188"/>
            </a:xfrm>
            <a:custGeom>
              <a:avLst/>
              <a:gdLst/>
              <a:ahLst/>
              <a:cxnLst/>
              <a:rect l="0" t="0" r="r" b="b"/>
              <a:pathLst>
                <a:path w="868" h="945">
                  <a:moveTo>
                    <a:pt x="0" y="192"/>
                  </a:moveTo>
                  <a:lnTo>
                    <a:pt x="571" y="945"/>
                  </a:lnTo>
                  <a:lnTo>
                    <a:pt x="868" y="945"/>
                  </a:lnTo>
                  <a:lnTo>
                    <a:pt x="0" y="0"/>
                  </a:lnTo>
                  <a:lnTo>
                    <a:pt x="0" y="192"/>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982133" y="457201"/>
            <a:ext cx="7704667" cy="1981200"/>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82134" y="2667000"/>
            <a:ext cx="7704666" cy="3356995"/>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358679" y="6116070"/>
            <a:ext cx="85747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4C1446-ABB8-4195-851E-9DCA957C2D5B}" type="datetimeFigureOut">
              <a:rPr lang="en-US" smtClean="0"/>
              <a:pPr/>
              <a:t>3/12/2021</a:t>
            </a:fld>
            <a:endParaRPr lang="en-US" dirty="0"/>
          </a:p>
        </p:txBody>
      </p:sp>
      <p:sp>
        <p:nvSpPr>
          <p:cNvPr id="5" name="Footer Placeholder 4"/>
          <p:cNvSpPr>
            <a:spLocks noGrp="1"/>
          </p:cNvSpPr>
          <p:nvPr>
            <p:ph type="ftr" sz="quarter" idx="3"/>
          </p:nvPr>
        </p:nvSpPr>
        <p:spPr>
          <a:xfrm>
            <a:off x="1986997" y="6116070"/>
            <a:ext cx="531451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8273317" y="6116070"/>
            <a:ext cx="413483"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97A9EB4-F7FA-4E04-A531-FD3549D9F96F}" type="slidenum">
              <a:rPr lang="en-US" smtClean="0"/>
              <a:pPr/>
              <a:t>‹#›</a:t>
            </a:fld>
            <a:endParaRPr lang="en-US" dirty="0"/>
          </a:p>
        </p:txBody>
      </p:sp>
    </p:spTree>
    <p:extLst>
      <p:ext uri="{BB962C8B-B14F-4D97-AF65-F5344CB8AC3E}">
        <p14:creationId xmlns:p14="http://schemas.microsoft.com/office/powerpoint/2010/main" val="1205418853"/>
      </p:ext>
    </p:extLst>
  </p:cSld>
  <p:clrMap bg1="lt1" tx1="dk1" bg2="lt2" tx2="dk2" accent1="accent1" accent2="accent2" accent3="accent3" accent4="accent4" accent5="accent5" accent6="accent6" hlink="hlink" folHlink="folHlink"/>
  <p:sldLayoutIdLst>
    <p:sldLayoutId id="2147484043" r:id="rId1"/>
    <p:sldLayoutId id="2147484044" r:id="rId2"/>
    <p:sldLayoutId id="2147484045" r:id="rId3"/>
    <p:sldLayoutId id="2147484046" r:id="rId4"/>
    <p:sldLayoutId id="2147484047" r:id="rId5"/>
    <p:sldLayoutId id="2147484048" r:id="rId6"/>
    <p:sldLayoutId id="2147484049" r:id="rId7"/>
    <p:sldLayoutId id="2147484050" r:id="rId8"/>
    <p:sldLayoutId id="2147484051" r:id="rId9"/>
    <p:sldLayoutId id="2147484052" r:id="rId10"/>
    <p:sldLayoutId id="2147484053" r:id="rId11"/>
    <p:sldLayoutId id="2147484054" r:id="rId12"/>
    <p:sldLayoutId id="2147484055" r:id="rId13"/>
    <p:sldLayoutId id="2147484056" r:id="rId14"/>
    <p:sldLayoutId id="2147484057" r:id="rId15"/>
    <p:sldLayoutId id="2147484058" r:id="rId16"/>
    <p:sldLayoutId id="2147484059" r:id="rId17"/>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69622169"/>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2404139701"/>
      </p:ext>
    </p:extLst>
  </p:cSld>
  <p:clrMap bg1="dk1" tx1="lt1" bg2="dk2" tx2="lt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4179288495"/>
      </p:ext>
    </p:extLst>
  </p:cSld>
  <p:clrMap bg1="dk1" tx1="lt1" bg2="dk2" tx2="lt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D5BBB-D196-C54F-AD7F-21CB5200E7B3}" type="datetimeFigureOut">
              <a:rPr lang="en-US" smtClean="0">
                <a:solidFill>
                  <a:prstClr val="black">
                    <a:tint val="75000"/>
                  </a:prstClr>
                </a:solidFill>
              </a:rPr>
              <a:pPr/>
              <a:t>3/12/2021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F1A121-3945-9E49-9915-920777EDD374}"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8483950"/>
      </p:ext>
    </p:extLst>
  </p:cSld>
  <p:clrMap bg1="lt1" tx1="dk1" bg2="lt2" tx2="dk2" accent1="accent1" accent2="accent2" accent3="accent3" accent4="accent4" accent5="accent5" accent6="accent6" hlink="hlink" folHlink="folHlink"/>
  <p:sldLayoutIdLst>
    <p:sldLayoutId id="2147483874" r:id="rId1"/>
    <p:sldLayoutId id="2147483875" r:id="rId2"/>
    <p:sldLayoutId id="2147483876" r:id="rId3"/>
    <p:sldLayoutId id="2147483877" r:id="rId4"/>
    <p:sldLayoutId id="2147483878" r:id="rId5"/>
    <p:sldLayoutId id="2147483879" r:id="rId6"/>
    <p:sldLayoutId id="2147483880" r:id="rId7"/>
    <p:sldLayoutId id="2147483881" r:id="rId8"/>
    <p:sldLayoutId id="2147483882" r:id="rId9"/>
    <p:sldLayoutId id="2147483883" r:id="rId10"/>
    <p:sldLayoutId id="2147483884" r:id="rId11"/>
    <p:sldLayoutId id="2147483885" r:id="rId12"/>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1114810336"/>
      </p:ext>
    </p:extLst>
  </p:cSld>
  <p:clrMap bg1="dk1" tx1="lt1" bg2="dk2" tx2="lt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1094133030"/>
      </p:ext>
    </p:extLst>
  </p:cSld>
  <p:clrMap bg1="dk1" tx1="lt1" bg2="dk2"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3183114977"/>
      </p:ext>
    </p:extLst>
  </p:cSld>
  <p:clrMap bg1="dk1" tx1="lt1" bg2="dk2" tx2="lt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flip="none" rotWithShape="1">
          <a:gsLst>
            <a:gs pos="99000">
              <a:schemeClr val="tx1"/>
            </a:gs>
            <a:gs pos="100000">
              <a:schemeClr val="bg2">
                <a:shade val="30000"/>
                <a:satMod val="20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p:nvPr/>
        </p:nvSpPr>
        <p:spPr>
          <a:xfrm>
            <a:off x="5300" y="6172200"/>
            <a:ext cx="9144000" cy="685800"/>
          </a:xfrm>
          <a:prstGeom prst="rect">
            <a:avLst/>
          </a:prstGeom>
          <a:solidFill>
            <a:srgbClr val="002D56"/>
          </a:solidFill>
          <a:ln/>
        </p:spPr>
        <p:style>
          <a:lnRef idx="1">
            <a:schemeClr val="accent1"/>
          </a:lnRef>
          <a:fillRef idx="3">
            <a:schemeClr val="accent1"/>
          </a:fillRef>
          <a:effectRef idx="2">
            <a:schemeClr val="accent1"/>
          </a:effectRef>
          <a:fontRef idx="minor">
            <a:schemeClr val="lt1"/>
          </a:fontRef>
        </p:style>
        <p:txBody>
          <a:bodyPr/>
          <a:lstStyle/>
          <a:p>
            <a:endParaRPr lang="en-US" dirty="0">
              <a:solidFill>
                <a:prstClr val="white"/>
              </a:solidFill>
            </a:endParaRPr>
          </a:p>
        </p:txBody>
      </p:sp>
      <p:cxnSp>
        <p:nvCxnSpPr>
          <p:cNvPr id="14" name="Straight Connector 13"/>
          <p:cNvCxnSpPr/>
          <p:nvPr/>
        </p:nvCxnSpPr>
        <p:spPr>
          <a:xfrm>
            <a:off x="81500" y="6553200"/>
            <a:ext cx="41095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4953000" y="6553200"/>
            <a:ext cx="4114800" cy="0"/>
          </a:xfrm>
          <a:prstGeom prst="line">
            <a:avLst/>
          </a:prstGeom>
          <a:ln>
            <a:solidFill>
              <a:srgbClr val="279ECE"/>
            </a:solidFill>
          </a:ln>
        </p:spPr>
        <p:style>
          <a:lnRef idx="2">
            <a:schemeClr val="accent1"/>
          </a:lnRef>
          <a:fillRef idx="0">
            <a:schemeClr val="accent1"/>
          </a:fillRef>
          <a:effectRef idx="1">
            <a:schemeClr val="accent1"/>
          </a:effectRef>
          <a:fontRef idx="minor">
            <a:schemeClr val="tx1"/>
          </a:fontRef>
        </p:style>
      </p:cxnSp>
      <p:pic>
        <p:nvPicPr>
          <p:cNvPr id="20" name="Picture 19" descr="ISU leaf only-298.eps"/>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4267200" y="6248400"/>
            <a:ext cx="533400" cy="558800"/>
          </a:xfrm>
          <a:prstGeom prst="rect">
            <a:avLst/>
          </a:prstGeom>
        </p:spPr>
      </p:pic>
    </p:spTree>
    <p:extLst>
      <p:ext uri="{BB962C8B-B14F-4D97-AF65-F5344CB8AC3E}">
        <p14:creationId xmlns:p14="http://schemas.microsoft.com/office/powerpoint/2010/main" val="859692594"/>
      </p:ext>
    </p:extLst>
  </p:cSld>
  <p:clrMap bg1="dk1" tx1="lt1" bg2="dk2" tx2="lt2" accent1="accent1" accent2="accent2" accent3="accent3" accent4="accent4" accent5="accent5" accent6="accent6" hlink="hlink" folHlink="folHlink"/>
  <p:sldLayoutIdLst>
    <p:sldLayoutId id="2147483923" r:id="rId1"/>
    <p:sldLayoutId id="2147483924" r:id="rId2"/>
    <p:sldLayoutId id="2147483925" r:id="rId3"/>
    <p:sldLayoutId id="2147483926" r:id="rId4"/>
    <p:sldLayoutId id="2147483927" r:id="rId5"/>
    <p:sldLayoutId id="2147483928" r:id="rId6"/>
    <p:sldLayoutId id="2147483929" r:id="rId7"/>
    <p:sldLayoutId id="2147483930" r:id="rId8"/>
    <p:sldLayoutId id="2147483931" r:id="rId9"/>
    <p:sldLayoutId id="2147483932" r:id="rId10"/>
    <p:sldLayoutId id="2147483933"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rgbClr val="002D56"/>
          </a:solidFill>
          <a:latin typeface="Trade Gothic LT Std"/>
          <a:ea typeface="+mj-ea"/>
          <a:cs typeface="+mj-cs"/>
        </a:defRPr>
      </a:lvl1pPr>
    </p:titleStyle>
    <p:bodyStyle>
      <a:lvl1pPr marL="342900" indent="-342900" algn="l" defTabSz="914400" rtl="0" eaLnBrk="1" latinLnBrk="0" hangingPunct="1">
        <a:spcBef>
          <a:spcPct val="20000"/>
        </a:spcBef>
        <a:buClr>
          <a:srgbClr val="279ECE"/>
        </a:buClr>
        <a:buFont typeface="Arial"/>
        <a:buChar char="•"/>
        <a:defRPr sz="32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90.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6.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36.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3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9.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16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180.xml"/><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notesSlide" Target="../notesSlides/notesSlide21.xml"/><Relationship Id="rId1" Type="http://schemas.openxmlformats.org/officeDocument/2006/relationships/slideLayout" Target="../slideLayouts/slideLayout18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0.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9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0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057400" y="2514600"/>
            <a:ext cx="6907619" cy="3046988"/>
          </a:xfrm>
          <a:prstGeom prst="rect">
            <a:avLst/>
          </a:prstGeom>
          <a:noFill/>
        </p:spPr>
        <p:txBody>
          <a:bodyPr wrap="square" rtlCol="0">
            <a:spAutoFit/>
          </a:bodyPr>
          <a:lstStyle/>
          <a:p>
            <a:pPr algn="ctr"/>
            <a:r>
              <a:rPr lang="en-US" sz="6000" b="1" dirty="0" smtClean="0">
                <a:solidFill>
                  <a:srgbClr val="003366"/>
                </a:solidFill>
                <a:latin typeface="Cambria" panose="02040503050406030204" pitchFamily="18" charset="0"/>
                <a:ea typeface="Cambria" panose="02040503050406030204" pitchFamily="18" charset="0"/>
              </a:rPr>
              <a:t>IPLI COHORT 8</a:t>
            </a:r>
          </a:p>
          <a:p>
            <a:pPr algn="ctr"/>
            <a:r>
              <a:rPr lang="en-US" sz="4000" b="1" dirty="0" smtClean="0">
                <a:solidFill>
                  <a:srgbClr val="003366"/>
                </a:solidFill>
                <a:latin typeface="Cambria" panose="02040503050406030204" pitchFamily="18" charset="0"/>
                <a:ea typeface="Cambria" panose="02040503050406030204" pitchFamily="18" charset="0"/>
              </a:rPr>
              <a:t>2021 - 2022</a:t>
            </a:r>
            <a:endParaRPr lang="en-US" sz="4000" b="1" dirty="0">
              <a:solidFill>
                <a:srgbClr val="003366"/>
              </a:solidFill>
              <a:latin typeface="Cambria" panose="02040503050406030204" pitchFamily="18" charset="0"/>
              <a:ea typeface="Cambria" panose="02040503050406030204" pitchFamily="18" charset="0"/>
            </a:endParaRPr>
          </a:p>
          <a:p>
            <a:pPr algn="ctr"/>
            <a:endParaRPr lang="en-US" sz="2400" b="1" dirty="0">
              <a:solidFill>
                <a:srgbClr val="003366"/>
              </a:solidFill>
              <a:latin typeface="Cambria" panose="02040503050406030204" pitchFamily="18" charset="0"/>
              <a:ea typeface="Cambria" panose="02040503050406030204" pitchFamily="18" charset="0"/>
            </a:endParaRPr>
          </a:p>
          <a:p>
            <a:pPr algn="ctr"/>
            <a:endParaRPr lang="en-US" sz="2400" b="1" dirty="0">
              <a:solidFill>
                <a:srgbClr val="003366"/>
              </a:solidFill>
              <a:latin typeface="Cambria" panose="02040503050406030204" pitchFamily="18" charset="0"/>
              <a:ea typeface="Cambria" panose="02040503050406030204" pitchFamily="18" charset="0"/>
            </a:endParaRPr>
          </a:p>
          <a:p>
            <a:pPr algn="ctr"/>
            <a:r>
              <a:rPr lang="en-US" sz="4400" b="1" dirty="0">
                <a:solidFill>
                  <a:srgbClr val="003366"/>
                </a:solidFill>
                <a:latin typeface="Cambria" panose="02040503050406030204" pitchFamily="18" charset="0"/>
                <a:ea typeface="Cambria" panose="02040503050406030204" pitchFamily="18" charset="0"/>
              </a:rPr>
              <a:t>Overview of IPLI Year 2</a:t>
            </a:r>
          </a:p>
        </p:txBody>
      </p:sp>
      <p:pic>
        <p:nvPicPr>
          <p:cNvPr id="7" name="Picture 3">
            <a:extLst>
              <a:ext uri="{FF2B5EF4-FFF2-40B4-BE49-F238E27FC236}">
                <a16:creationId xmlns:a16="http://schemas.microsoft.com/office/drawing/2014/main" id="{8F25E2E7-A9AB-4D47-850C-58A4B9D140B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16642" y="152400"/>
            <a:ext cx="6400800" cy="14526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5562600"/>
            <a:ext cx="1066800" cy="1066800"/>
          </a:xfrm>
          <a:prstGeom prst="rect">
            <a:avLst/>
          </a:prstGeom>
          <a:ln>
            <a:noFill/>
          </a:ln>
          <a:effectLst>
            <a:softEdge rad="112500"/>
          </a:effectLst>
        </p:spPr>
      </p:pic>
    </p:spTree>
    <p:extLst>
      <p:ext uri="{BB962C8B-B14F-4D97-AF65-F5344CB8AC3E}">
        <p14:creationId xmlns:p14="http://schemas.microsoft.com/office/powerpoint/2010/main" val="729869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3581400" cy="1143000"/>
          </a:xfrm>
        </p:spPr>
        <p:txBody>
          <a:bodyPr/>
          <a:lstStyle/>
          <a:p>
            <a:endParaRPr lang="en-US" dirty="0"/>
          </a:p>
        </p:txBody>
      </p:sp>
      <p:sp>
        <p:nvSpPr>
          <p:cNvPr id="10" name="Content Placeholder 9"/>
          <p:cNvSpPr>
            <a:spLocks noGrp="1"/>
          </p:cNvSpPr>
          <p:nvPr>
            <p:ph idx="1"/>
          </p:nvPr>
        </p:nvSpPr>
        <p:spPr>
          <a:xfrm>
            <a:off x="304800" y="1600200"/>
            <a:ext cx="6324600" cy="4525963"/>
          </a:xfrm>
        </p:spPr>
        <p:txBody>
          <a:bodyPr>
            <a:normAutofit lnSpcReduction="10000"/>
          </a:bodyPr>
          <a:lstStyle/>
          <a:p>
            <a:pPr marL="0" indent="0" algn="ctr">
              <a:buNone/>
            </a:pPr>
            <a:r>
              <a:rPr lang="en-US" sz="3900" b="1" dirty="0">
                <a:latin typeface="Cambria" panose="02040503050406030204" pitchFamily="18" charset="0"/>
                <a:ea typeface="Cambria" panose="02040503050406030204" pitchFamily="18" charset="0"/>
              </a:rPr>
              <a:t>High Reliability Schools™</a:t>
            </a:r>
          </a:p>
          <a:p>
            <a:pPr marL="0" indent="0">
              <a:buNone/>
            </a:pPr>
            <a:endParaRPr lang="en-US" sz="13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“…take proactive steps to prevent failure and ensure success.”</a:t>
            </a:r>
          </a:p>
          <a:p>
            <a:pPr marL="0" indent="0">
              <a:buNone/>
            </a:pPr>
            <a:endParaRPr lang="en-US" sz="2400" dirty="0">
              <a:latin typeface="Cambria" panose="02040503050406030204" pitchFamily="18" charset="0"/>
              <a:ea typeface="Cambria" panose="02040503050406030204" pitchFamily="18" charset="0"/>
            </a:endParaRPr>
          </a:p>
          <a:p>
            <a:r>
              <a:rPr lang="en-US" sz="2400" dirty="0">
                <a:latin typeface="Cambria" panose="02040503050406030204" pitchFamily="18" charset="0"/>
                <a:ea typeface="Cambria" panose="02040503050406030204" pitchFamily="18" charset="0"/>
              </a:rPr>
              <a:t>“…monitor the effectiveness of critical factors within the system and immediately take action to contain the negative effects of errors that occur.”</a:t>
            </a:r>
          </a:p>
          <a:p>
            <a:endParaRPr lang="en-US" sz="2400" dirty="0">
              <a:latin typeface="Cambria" panose="02040503050406030204" pitchFamily="18" charset="0"/>
              <a:ea typeface="Cambria" panose="02040503050406030204" pitchFamily="18" charset="0"/>
            </a:endParaRPr>
          </a:p>
          <a:p>
            <a:pPr marL="0" indent="0">
              <a:buNone/>
            </a:pPr>
            <a:r>
              <a:rPr lang="en-US" i="1" dirty="0">
                <a:latin typeface="Cambria" panose="02040503050406030204" pitchFamily="18" charset="0"/>
                <a:ea typeface="Cambria" panose="02040503050406030204" pitchFamily="18" charset="0"/>
              </a:rPr>
              <a:t>A Handbook for High Reliability Schools </a:t>
            </a:r>
            <a:r>
              <a:rPr lang="en-US" dirty="0">
                <a:latin typeface="Cambria" panose="02040503050406030204" pitchFamily="18" charset="0"/>
                <a:ea typeface="Cambria" panose="02040503050406030204" pitchFamily="18" charset="0"/>
              </a:rPr>
              <a:t>by Marzano, Warrick, and Simms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7025" y="2209800"/>
            <a:ext cx="2466975" cy="1847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1938921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75000"/>
            </a:schemeClr>
          </a:solidFill>
        </p:spPr>
        <p:txBody>
          <a:bodyPr>
            <a:noAutofit/>
          </a:bodyPr>
          <a:lstStyle/>
          <a:p>
            <a:r>
              <a:rPr lang="en-US" sz="3600" b="1" dirty="0">
                <a:solidFill>
                  <a:schemeClr val="tx1"/>
                </a:solidFill>
                <a:latin typeface="Cambria" panose="02040503050406030204" pitchFamily="18" charset="0"/>
                <a:ea typeface="Cambria" panose="02040503050406030204" pitchFamily="18" charset="0"/>
              </a:rPr>
              <a:t>High Reliability Schools™ Framework</a:t>
            </a:r>
          </a:p>
        </p:txBody>
      </p:sp>
      <p:sp>
        <p:nvSpPr>
          <p:cNvPr id="3" name="Text Placeholder 2"/>
          <p:cNvSpPr>
            <a:spLocks noGrp="1"/>
          </p:cNvSpPr>
          <p:nvPr>
            <p:ph type="body" idx="1"/>
          </p:nvPr>
        </p:nvSpPr>
        <p:spPr/>
        <p:txBody>
          <a:bodyPr/>
          <a:lstStyle/>
          <a:p>
            <a:r>
              <a:rPr lang="en-US" dirty="0">
                <a:latin typeface="Cambria" panose="02040503050406030204" pitchFamily="18" charset="0"/>
                <a:ea typeface="Cambria" panose="02040503050406030204" pitchFamily="18" charset="0"/>
              </a:rPr>
              <a:t>What it is not…</a:t>
            </a:r>
          </a:p>
        </p:txBody>
      </p:sp>
      <p:sp>
        <p:nvSpPr>
          <p:cNvPr id="5" name="Text Placeholder 4"/>
          <p:cNvSpPr>
            <a:spLocks noGrp="1"/>
          </p:cNvSpPr>
          <p:nvPr>
            <p:ph type="body" sz="quarter" idx="3"/>
          </p:nvPr>
        </p:nvSpPr>
        <p:spPr/>
        <p:txBody>
          <a:bodyPr/>
          <a:lstStyle/>
          <a:p>
            <a:r>
              <a:rPr lang="en-US" dirty="0">
                <a:latin typeface="Cambria" panose="02040503050406030204" pitchFamily="18" charset="0"/>
                <a:ea typeface="Cambria" panose="02040503050406030204" pitchFamily="18" charset="0"/>
              </a:rPr>
              <a:t>What it is…</a:t>
            </a:r>
          </a:p>
        </p:txBody>
      </p:sp>
      <p:sp>
        <p:nvSpPr>
          <p:cNvPr id="6" name="Content Placeholder 5"/>
          <p:cNvSpPr>
            <a:spLocks noGrp="1"/>
          </p:cNvSpPr>
          <p:nvPr>
            <p:ph sz="quarter" idx="4"/>
          </p:nvPr>
        </p:nvSpPr>
        <p:spPr>
          <a:xfrm>
            <a:off x="307975" y="2209800"/>
            <a:ext cx="4041775" cy="3951288"/>
          </a:xfrm>
        </p:spPr>
        <p:txBody>
          <a:bodyPr>
            <a:normAutofit/>
          </a:bodyPr>
          <a:lstStyle/>
          <a:p>
            <a:r>
              <a:rPr lang="en-US" dirty="0">
                <a:latin typeface="Cambria" panose="02040503050406030204" pitchFamily="18" charset="0"/>
                <a:ea typeface="Cambria" panose="02040503050406030204" pitchFamily="18" charset="0"/>
              </a:rPr>
              <a:t>It is not an accreditation model.</a:t>
            </a:r>
          </a:p>
          <a:p>
            <a:r>
              <a:rPr lang="en-US" dirty="0">
                <a:latin typeface="Cambria" panose="02040503050406030204" pitchFamily="18" charset="0"/>
                <a:ea typeface="Cambria" panose="02040503050406030204" pitchFamily="18" charset="0"/>
              </a:rPr>
              <a:t>It does not replace your current accreditation model.</a:t>
            </a:r>
          </a:p>
          <a:p>
            <a:r>
              <a:rPr lang="en-US" dirty="0">
                <a:latin typeface="Cambria" panose="02040503050406030204" pitchFamily="18" charset="0"/>
                <a:ea typeface="Cambria" panose="02040503050406030204" pitchFamily="18" charset="0"/>
              </a:rPr>
              <a:t>It does not replace your district’s school improvement process.</a:t>
            </a:r>
          </a:p>
          <a:p>
            <a:endParaRPr lang="en-US" dirty="0"/>
          </a:p>
          <a:p>
            <a:endParaRPr lang="en-US" dirty="0"/>
          </a:p>
        </p:txBody>
      </p:sp>
      <p:sp>
        <p:nvSpPr>
          <p:cNvPr id="11" name="AutoShape 2" descr="https://mail.google.com/mail/?ui=2&amp;ik=8ba76ca498&amp;view=att&amp;th=13fe2cc29722e53a&amp;attid=0.1.1&amp;disp=emb&amp;zw&amp;atsh=1"/>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sp>
        <p:nvSpPr>
          <p:cNvPr id="12" name="Content Placeholder 3"/>
          <p:cNvSpPr>
            <a:spLocks noGrp="1"/>
          </p:cNvSpPr>
          <p:nvPr>
            <p:ph sz="half" idx="2"/>
          </p:nvPr>
        </p:nvSpPr>
        <p:spPr>
          <a:xfrm>
            <a:off x="4724400" y="2209800"/>
            <a:ext cx="4040188" cy="3951288"/>
          </a:xfrm>
        </p:spPr>
        <p:txBody>
          <a:bodyPr>
            <a:normAutofit lnSpcReduction="10000"/>
          </a:bodyPr>
          <a:lstStyle/>
          <a:p>
            <a:r>
              <a:rPr lang="en-US" dirty="0">
                <a:latin typeface="Cambria" panose="02040503050406030204" pitchFamily="18" charset="0"/>
                <a:ea typeface="Cambria" panose="02040503050406030204" pitchFamily="18" charset="0"/>
              </a:rPr>
              <a:t>It is a way to focus our work in schools.  </a:t>
            </a:r>
            <a:r>
              <a:rPr lang="en-US" i="1" dirty="0">
                <a:latin typeface="Cambria" panose="02040503050406030204" pitchFamily="18" charset="0"/>
                <a:ea typeface="Cambria" panose="02040503050406030204" pitchFamily="18" charset="0"/>
              </a:rPr>
              <a:t>Where do we start?</a:t>
            </a:r>
          </a:p>
          <a:p>
            <a:r>
              <a:rPr lang="en-US" dirty="0">
                <a:latin typeface="Cambria" panose="02040503050406030204" pitchFamily="18" charset="0"/>
                <a:ea typeface="Cambria" panose="02040503050406030204" pitchFamily="18" charset="0"/>
              </a:rPr>
              <a:t>It is based on research.</a:t>
            </a:r>
          </a:p>
          <a:p>
            <a:r>
              <a:rPr lang="en-US" dirty="0">
                <a:latin typeface="Cambria" panose="02040503050406030204" pitchFamily="18" charset="0"/>
                <a:ea typeface="Cambria" panose="02040503050406030204" pitchFamily="18" charset="0"/>
              </a:rPr>
              <a:t>The surveys are another set of data to help us understand where to “focus” our work.</a:t>
            </a:r>
          </a:p>
          <a:p>
            <a:r>
              <a:rPr lang="en-US" dirty="0">
                <a:latin typeface="Cambria" panose="02040503050406030204" pitchFamily="18" charset="0"/>
                <a:ea typeface="Cambria" panose="02040503050406030204" pitchFamily="18" charset="0"/>
              </a:rPr>
              <a:t>It provides the “how to do it” component missing from many frameworks.</a:t>
            </a:r>
          </a:p>
          <a:p>
            <a:pPr marL="0" indent="0">
              <a:buNone/>
            </a:pPr>
            <a:endParaRPr lang="en-US" dirty="0"/>
          </a:p>
        </p:txBody>
      </p:sp>
    </p:spTree>
    <p:extLst>
      <p:ext uri="{BB962C8B-B14F-4D97-AF65-F5344CB8AC3E}">
        <p14:creationId xmlns:p14="http://schemas.microsoft.com/office/powerpoint/2010/main" val="2346749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3276600" cy="1143000"/>
          </a:xfrm>
        </p:spPr>
        <p:txBody>
          <a:bodyPr/>
          <a:lstStyle/>
          <a:p>
            <a:endParaRPr lang="en-US" dirty="0"/>
          </a:p>
        </p:txBody>
      </p:sp>
      <p:sp>
        <p:nvSpPr>
          <p:cNvPr id="10" name="Content Placeholder 9"/>
          <p:cNvSpPr>
            <a:spLocks noGrp="1"/>
          </p:cNvSpPr>
          <p:nvPr>
            <p:ph idx="1"/>
          </p:nvPr>
        </p:nvSpPr>
        <p:spPr>
          <a:xfrm>
            <a:off x="386499" y="1659068"/>
            <a:ext cx="6172200" cy="4221163"/>
          </a:xfrm>
        </p:spPr>
        <p:txBody>
          <a:bodyPr>
            <a:normAutofit fontScale="70000" lnSpcReduction="20000"/>
          </a:bodyPr>
          <a:lstStyle/>
          <a:p>
            <a:pPr marL="0" indent="0" algn="ctr">
              <a:buNone/>
            </a:pPr>
            <a:r>
              <a:rPr lang="en-US" sz="5100" b="1" dirty="0">
                <a:latin typeface="Cambria" panose="02040503050406030204" pitchFamily="18" charset="0"/>
                <a:ea typeface="Cambria" panose="02040503050406030204" pitchFamily="18" charset="0"/>
              </a:rPr>
              <a:t>Hierarchy of School Factors</a:t>
            </a:r>
          </a:p>
          <a:p>
            <a:pPr marL="0" indent="0" algn="ctr">
              <a:buNone/>
            </a:pPr>
            <a:endParaRPr lang="en-US" sz="3200" dirty="0">
              <a:latin typeface="Cambria" panose="02040503050406030204" pitchFamily="18" charset="0"/>
              <a:ea typeface="Cambria" panose="02040503050406030204" pitchFamily="18" charset="0"/>
            </a:endParaRPr>
          </a:p>
          <a:p>
            <a:pPr marL="914400" lvl="1" indent="-514350">
              <a:buFont typeface="+mj-lt"/>
              <a:buAutoNum type="arabicPeriod"/>
            </a:pPr>
            <a:r>
              <a:rPr lang="en-US" sz="3400" dirty="0">
                <a:latin typeface="Cambria" panose="02040503050406030204" pitchFamily="18" charset="0"/>
                <a:ea typeface="Cambria" panose="02040503050406030204" pitchFamily="18" charset="0"/>
              </a:rPr>
              <a:t>Safe &amp; Collaborative Culture</a:t>
            </a:r>
          </a:p>
          <a:p>
            <a:pPr marL="914400" lvl="1" indent="-514350">
              <a:buFont typeface="+mj-lt"/>
              <a:buAutoNum type="arabicPeriod"/>
            </a:pPr>
            <a:r>
              <a:rPr lang="en-US" sz="3400" dirty="0">
                <a:latin typeface="Cambria" panose="02040503050406030204" pitchFamily="18" charset="0"/>
                <a:ea typeface="Cambria" panose="02040503050406030204" pitchFamily="18" charset="0"/>
              </a:rPr>
              <a:t>Effective Teaching in Every Classroom</a:t>
            </a:r>
          </a:p>
          <a:p>
            <a:pPr marL="914400" lvl="1" indent="-514350">
              <a:buFont typeface="+mj-lt"/>
              <a:buAutoNum type="arabicPeriod"/>
            </a:pPr>
            <a:r>
              <a:rPr lang="en-US" sz="3400" dirty="0">
                <a:latin typeface="Cambria" panose="02040503050406030204" pitchFamily="18" charset="0"/>
                <a:ea typeface="Cambria" panose="02040503050406030204" pitchFamily="18" charset="0"/>
              </a:rPr>
              <a:t>Guaranteed &amp; Viable Curriculum</a:t>
            </a:r>
          </a:p>
          <a:p>
            <a:pPr marL="0" indent="0">
              <a:buNone/>
            </a:pPr>
            <a:r>
              <a:rPr lang="en-US" sz="3400" dirty="0">
                <a:latin typeface="Cambria" panose="02040503050406030204" pitchFamily="18" charset="0"/>
                <a:ea typeface="Cambria" panose="02040503050406030204" pitchFamily="18" charset="0"/>
              </a:rPr>
              <a:t>----------------------------------------------------------</a:t>
            </a:r>
          </a:p>
          <a:p>
            <a:pPr marL="914400" lvl="1" indent="-514350">
              <a:buAutoNum type="arabicPeriod" startAt="4"/>
            </a:pPr>
            <a:r>
              <a:rPr lang="en-US" sz="3400" dirty="0">
                <a:latin typeface="Cambria" panose="02040503050406030204" pitchFamily="18" charset="0"/>
                <a:ea typeface="Cambria" panose="02040503050406030204" pitchFamily="18" charset="0"/>
              </a:rPr>
              <a:t>Standards-Referenced Reporting</a:t>
            </a:r>
          </a:p>
          <a:p>
            <a:pPr marL="914400" lvl="1" indent="-514350">
              <a:buAutoNum type="arabicPeriod" startAt="4"/>
            </a:pPr>
            <a:r>
              <a:rPr lang="en-US" sz="3400" dirty="0">
                <a:latin typeface="Cambria" panose="02040503050406030204" pitchFamily="18" charset="0"/>
                <a:ea typeface="Cambria" panose="02040503050406030204" pitchFamily="18" charset="0"/>
              </a:rPr>
              <a:t>Competency-Based Education</a:t>
            </a:r>
          </a:p>
          <a:p>
            <a:pPr marL="0" indent="0">
              <a:buNone/>
            </a:pPr>
            <a:endParaRPr lang="en-US" sz="3200" dirty="0"/>
          </a:p>
          <a:p>
            <a:pPr marL="0" indent="0">
              <a:buNone/>
            </a:pP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828800"/>
            <a:ext cx="2209800" cy="33207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2232006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274638"/>
            <a:ext cx="3657600" cy="1143000"/>
          </a:xfrm>
        </p:spPr>
        <p:txBody>
          <a:bodyPr/>
          <a:lstStyle/>
          <a:p>
            <a:endParaRPr lang="en-US" dirty="0"/>
          </a:p>
        </p:txBody>
      </p:sp>
      <p:sp>
        <p:nvSpPr>
          <p:cNvPr id="10" name="Content Placeholder 9"/>
          <p:cNvSpPr>
            <a:spLocks noGrp="1"/>
          </p:cNvSpPr>
          <p:nvPr>
            <p:ph idx="1"/>
          </p:nvPr>
        </p:nvSpPr>
        <p:spPr>
          <a:xfrm>
            <a:off x="152400" y="1417638"/>
            <a:ext cx="8763000" cy="4479925"/>
          </a:xfrm>
        </p:spPr>
        <p:txBody>
          <a:bodyPr>
            <a:normAutofit fontScale="92500" lnSpcReduction="10000"/>
          </a:bodyPr>
          <a:lstStyle/>
          <a:p>
            <a:pPr marL="0" indent="0" algn="ctr">
              <a:buNone/>
            </a:pPr>
            <a:r>
              <a:rPr lang="en-US" sz="4300" b="1" dirty="0">
                <a:solidFill>
                  <a:srgbClr val="0066CC"/>
                </a:solidFill>
                <a:latin typeface="Cambria" panose="02040503050406030204" pitchFamily="18" charset="0"/>
                <a:ea typeface="Cambria" panose="02040503050406030204" pitchFamily="18" charset="0"/>
              </a:rPr>
              <a:t>HRS Surveys</a:t>
            </a:r>
          </a:p>
          <a:p>
            <a:pPr marL="0" indent="0" algn="ctr">
              <a:buNone/>
            </a:pPr>
            <a:endParaRPr lang="en-US" sz="800" dirty="0">
              <a:latin typeface="Cambria" panose="02040503050406030204" pitchFamily="18" charset="0"/>
              <a:ea typeface="Cambria" panose="02040503050406030204" pitchFamily="18" charset="0"/>
            </a:endParaRPr>
          </a:p>
          <a:p>
            <a:pPr marL="914400" lvl="1" indent="-514350">
              <a:buFont typeface="+mj-lt"/>
              <a:buAutoNum type="arabicPeriod"/>
            </a:pPr>
            <a:r>
              <a:rPr lang="en-US" sz="2400" b="1" dirty="0">
                <a:latin typeface="Cambria" panose="02040503050406030204" pitchFamily="18" charset="0"/>
                <a:ea typeface="Cambria" panose="02040503050406030204" pitchFamily="18" charset="0"/>
              </a:rPr>
              <a:t>Safe &amp; Collaborative Culture – Level 1</a:t>
            </a:r>
          </a:p>
          <a:p>
            <a:pPr marL="1314450" lvl="2" indent="-514350"/>
            <a:r>
              <a:rPr lang="en-US" sz="2400" dirty="0">
                <a:latin typeface="Cambria" panose="02040503050406030204" pitchFamily="18" charset="0"/>
                <a:ea typeface="Cambria" panose="02040503050406030204" pitchFamily="18" charset="0"/>
              </a:rPr>
              <a:t>Administer:  </a:t>
            </a:r>
            <a:r>
              <a:rPr lang="en-US" sz="2400" dirty="0" smtClean="0">
                <a:latin typeface="Cambria" panose="02040503050406030204" pitchFamily="18" charset="0"/>
                <a:ea typeface="Cambria" panose="02040503050406030204" pitchFamily="18" charset="0"/>
              </a:rPr>
              <a:t>April/May</a:t>
            </a:r>
            <a:endParaRPr lang="en-US" sz="2400" dirty="0">
              <a:latin typeface="Cambria" panose="02040503050406030204" pitchFamily="18" charset="0"/>
              <a:ea typeface="Cambria" panose="02040503050406030204" pitchFamily="18" charset="0"/>
            </a:endParaRPr>
          </a:p>
          <a:p>
            <a:pPr marL="1314450" lvl="2" indent="-514350"/>
            <a:r>
              <a:rPr lang="en-US" sz="2400" dirty="0">
                <a:latin typeface="Cambria" panose="02040503050406030204" pitchFamily="18" charset="0"/>
                <a:ea typeface="Cambria" panose="02040503050406030204" pitchFamily="18" charset="0"/>
              </a:rPr>
              <a:t>Results:  </a:t>
            </a:r>
            <a:r>
              <a:rPr lang="en-US" sz="2400" dirty="0" smtClean="0">
                <a:latin typeface="Cambria" panose="02040503050406030204" pitchFamily="18" charset="0"/>
                <a:ea typeface="Cambria" panose="02040503050406030204" pitchFamily="18" charset="0"/>
              </a:rPr>
              <a:t>July </a:t>
            </a:r>
            <a:r>
              <a:rPr lang="en-US" sz="2400" dirty="0">
                <a:latin typeface="Cambria" panose="02040503050406030204" pitchFamily="18" charset="0"/>
                <a:ea typeface="Cambria" panose="02040503050406030204" pitchFamily="18" charset="0"/>
              </a:rPr>
              <a:t>Seminar</a:t>
            </a:r>
          </a:p>
          <a:p>
            <a:pPr marL="800100" lvl="2" indent="0">
              <a:buNone/>
            </a:pPr>
            <a:endParaRPr lang="en-US" sz="900" dirty="0">
              <a:latin typeface="Cambria" panose="02040503050406030204" pitchFamily="18" charset="0"/>
              <a:ea typeface="Cambria" panose="02040503050406030204" pitchFamily="18" charset="0"/>
            </a:endParaRPr>
          </a:p>
          <a:p>
            <a:pPr marL="914400" lvl="1" indent="-514350">
              <a:buFont typeface="+mj-lt"/>
              <a:buAutoNum type="arabicPeriod"/>
            </a:pPr>
            <a:r>
              <a:rPr lang="en-US" sz="2400" b="1" dirty="0">
                <a:latin typeface="Cambria" panose="02040503050406030204" pitchFamily="18" charset="0"/>
                <a:ea typeface="Cambria" panose="02040503050406030204" pitchFamily="18" charset="0"/>
              </a:rPr>
              <a:t>Effective Teaching in Every Classroom – Level 2</a:t>
            </a:r>
          </a:p>
          <a:p>
            <a:pPr marL="1314450" lvl="2" indent="-514350"/>
            <a:r>
              <a:rPr lang="en-US" sz="2400" dirty="0">
                <a:latin typeface="Cambria" panose="02040503050406030204" pitchFamily="18" charset="0"/>
                <a:ea typeface="Cambria" panose="02040503050406030204" pitchFamily="18" charset="0"/>
              </a:rPr>
              <a:t>Administer:  July/August</a:t>
            </a:r>
          </a:p>
          <a:p>
            <a:pPr marL="1314450" lvl="2" indent="-514350"/>
            <a:r>
              <a:rPr lang="en-US" sz="2400" dirty="0">
                <a:latin typeface="Cambria" panose="02040503050406030204" pitchFamily="18" charset="0"/>
                <a:ea typeface="Cambria" panose="02040503050406030204" pitchFamily="18" charset="0"/>
              </a:rPr>
              <a:t>Results:  September Seminar</a:t>
            </a:r>
          </a:p>
          <a:p>
            <a:pPr marL="1314450" lvl="2" indent="-514350"/>
            <a:endParaRPr lang="en-US" sz="900" dirty="0">
              <a:latin typeface="Cambria" panose="02040503050406030204" pitchFamily="18" charset="0"/>
              <a:ea typeface="Cambria" panose="02040503050406030204" pitchFamily="18" charset="0"/>
            </a:endParaRPr>
          </a:p>
          <a:p>
            <a:pPr marL="914400" lvl="1" indent="-514350">
              <a:buFont typeface="+mj-lt"/>
              <a:buAutoNum type="arabicPeriod"/>
            </a:pPr>
            <a:r>
              <a:rPr lang="en-US" sz="2400" b="1" dirty="0">
                <a:latin typeface="Cambria" panose="02040503050406030204" pitchFamily="18" charset="0"/>
                <a:ea typeface="Cambria" panose="02040503050406030204" pitchFamily="18" charset="0"/>
              </a:rPr>
              <a:t>Guaranteed &amp; Viable Curriculum – Level 3</a:t>
            </a:r>
          </a:p>
          <a:p>
            <a:pPr marL="1314450" lvl="2" indent="-514350"/>
            <a:r>
              <a:rPr lang="en-US" sz="2400" dirty="0">
                <a:latin typeface="Cambria" panose="02040503050406030204" pitchFamily="18" charset="0"/>
                <a:ea typeface="Cambria" panose="02040503050406030204" pitchFamily="18" charset="0"/>
              </a:rPr>
              <a:t>Administer:  October/November</a:t>
            </a:r>
          </a:p>
          <a:p>
            <a:pPr marL="1314450" lvl="2" indent="-514350"/>
            <a:r>
              <a:rPr lang="en-US" sz="2400" dirty="0">
                <a:latin typeface="Cambria" panose="02040503050406030204" pitchFamily="18" charset="0"/>
                <a:ea typeface="Cambria" panose="02040503050406030204" pitchFamily="18" charset="0"/>
              </a:rPr>
              <a:t>Results:  January Seminar</a:t>
            </a:r>
          </a:p>
          <a:p>
            <a:pPr marL="0" indent="0">
              <a:buNone/>
            </a:pPr>
            <a:endParaRPr lang="en-US" sz="3200" dirty="0"/>
          </a:p>
          <a:p>
            <a:pPr marL="0" indent="0">
              <a:buNone/>
            </a:pPr>
            <a:endParaRPr lang="en-US" sz="2400" dirty="0"/>
          </a:p>
        </p:txBody>
      </p:sp>
      <p:sp>
        <p:nvSpPr>
          <p:cNvPr id="4" name="TextBox 3"/>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4199158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7200" y="319887"/>
            <a:ext cx="8458200" cy="1143000"/>
          </a:xfrm>
        </p:spPr>
        <p:txBody>
          <a:bodyPr/>
          <a:lstStyle/>
          <a:p>
            <a:endParaRPr lang="en-US" dirty="0"/>
          </a:p>
        </p:txBody>
      </p:sp>
      <p:sp>
        <p:nvSpPr>
          <p:cNvPr id="10" name="Content Placeholder 9"/>
          <p:cNvSpPr>
            <a:spLocks noGrp="1"/>
          </p:cNvSpPr>
          <p:nvPr>
            <p:ph idx="1"/>
          </p:nvPr>
        </p:nvSpPr>
        <p:spPr>
          <a:xfrm>
            <a:off x="457200" y="1477064"/>
            <a:ext cx="6019800" cy="4221163"/>
          </a:xfrm>
        </p:spPr>
        <p:txBody>
          <a:bodyPr>
            <a:normAutofit fontScale="92500" lnSpcReduction="20000"/>
          </a:bodyPr>
          <a:lstStyle/>
          <a:p>
            <a:pPr marL="0" indent="0" algn="ctr">
              <a:buNone/>
            </a:pPr>
            <a:r>
              <a:rPr lang="en-US" sz="3600" b="1" dirty="0">
                <a:solidFill>
                  <a:srgbClr val="0066CC"/>
                </a:solidFill>
                <a:latin typeface="Cambria" panose="02040503050406030204" pitchFamily="18" charset="0"/>
                <a:ea typeface="Cambria" panose="02040503050406030204" pitchFamily="18" charset="0"/>
              </a:rPr>
              <a:t>SURVEYS</a:t>
            </a:r>
          </a:p>
          <a:p>
            <a:r>
              <a:rPr lang="en-US" sz="2400" b="1" dirty="0">
                <a:latin typeface="Cambria" panose="02040503050406030204" pitchFamily="18" charset="0"/>
                <a:ea typeface="Cambria" panose="02040503050406030204" pitchFamily="18" charset="0"/>
              </a:rPr>
              <a:t>Required</a:t>
            </a:r>
          </a:p>
          <a:p>
            <a:pPr lvl="1">
              <a:buFont typeface="Wingdings" panose="05000000000000000000" pitchFamily="2" charset="2"/>
              <a:buChar char="Ø"/>
            </a:pPr>
            <a:r>
              <a:rPr lang="en-US" sz="2400" dirty="0">
                <a:latin typeface="Cambria" panose="02040503050406030204" pitchFamily="18" charset="0"/>
                <a:ea typeface="Cambria" panose="02040503050406030204" pitchFamily="18" charset="0"/>
              </a:rPr>
              <a:t>Administrators</a:t>
            </a:r>
          </a:p>
          <a:p>
            <a:pPr lvl="1">
              <a:buFont typeface="Wingdings" panose="05000000000000000000" pitchFamily="2" charset="2"/>
              <a:buChar char="Ø"/>
            </a:pPr>
            <a:r>
              <a:rPr lang="en-US" sz="2400" dirty="0">
                <a:latin typeface="Cambria" panose="02040503050406030204" pitchFamily="18" charset="0"/>
                <a:ea typeface="Cambria" panose="02040503050406030204" pitchFamily="18" charset="0"/>
              </a:rPr>
              <a:t>Teachers</a:t>
            </a:r>
          </a:p>
          <a:p>
            <a:pPr lvl="2">
              <a:buFont typeface="Wingdings" panose="05000000000000000000" pitchFamily="2" charset="2"/>
              <a:buChar char="§"/>
            </a:pPr>
            <a:r>
              <a:rPr lang="en-US" sz="2400" dirty="0">
                <a:latin typeface="Cambria" panose="02040503050406030204" pitchFamily="18" charset="0"/>
                <a:ea typeface="Cambria" panose="02040503050406030204" pitchFamily="18" charset="0"/>
              </a:rPr>
              <a:t>Administer during a staff meeting where you have a captured audience.  Principal should step out during administration.</a:t>
            </a:r>
          </a:p>
          <a:p>
            <a:pPr marL="457200" lvl="1" indent="0">
              <a:buNone/>
            </a:pPr>
            <a:endParaRPr lang="en-US" sz="800" dirty="0">
              <a:latin typeface="Cambria" panose="02040503050406030204" pitchFamily="18" charset="0"/>
              <a:ea typeface="Cambria" panose="02040503050406030204" pitchFamily="18" charset="0"/>
            </a:endParaRPr>
          </a:p>
          <a:p>
            <a:r>
              <a:rPr lang="en-US" sz="2400" b="1" dirty="0">
                <a:latin typeface="Cambria" panose="02040503050406030204" pitchFamily="18" charset="0"/>
                <a:ea typeface="Cambria" panose="02040503050406030204" pitchFamily="18" charset="0"/>
              </a:rPr>
              <a:t>Optional for Level 1</a:t>
            </a:r>
          </a:p>
          <a:p>
            <a:pPr lvl="1">
              <a:buFont typeface="Wingdings" panose="05000000000000000000" pitchFamily="2" charset="2"/>
              <a:buChar char="Ø"/>
            </a:pPr>
            <a:r>
              <a:rPr lang="en-US" sz="2400" dirty="0">
                <a:latin typeface="Cambria" panose="02040503050406030204" pitchFamily="18" charset="0"/>
                <a:ea typeface="Cambria" panose="02040503050406030204" pitchFamily="18" charset="0"/>
              </a:rPr>
              <a:t>Students (upper elementary, middle, and high school)</a:t>
            </a:r>
          </a:p>
          <a:p>
            <a:pPr lvl="1">
              <a:buFont typeface="Wingdings" panose="05000000000000000000" pitchFamily="2" charset="2"/>
              <a:buChar char="Ø"/>
            </a:pPr>
            <a:r>
              <a:rPr lang="en-US" sz="2400" dirty="0">
                <a:latin typeface="Cambria" panose="02040503050406030204" pitchFamily="18" charset="0"/>
                <a:ea typeface="Cambria" panose="02040503050406030204" pitchFamily="18" charset="0"/>
              </a:rPr>
              <a:t>Parents</a:t>
            </a:r>
          </a:p>
          <a:p>
            <a:pPr marL="457200" lvl="1" indent="0">
              <a:buNone/>
            </a:pPr>
            <a:endParaRPr lang="en-US" sz="2400" dirty="0"/>
          </a:p>
          <a:p>
            <a:pPr marL="0" indent="0">
              <a:buNone/>
            </a:pPr>
            <a:endParaRPr lang="en-US" sz="3200" dirty="0"/>
          </a:p>
          <a:p>
            <a:pPr marL="0" indent="0">
              <a:buNone/>
            </a:pP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702016"/>
            <a:ext cx="2286000" cy="3435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84191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endParaRPr lang="en-US" dirty="0"/>
          </a:p>
        </p:txBody>
      </p:sp>
      <p:sp>
        <p:nvSpPr>
          <p:cNvPr id="10" name="Content Placeholder 9"/>
          <p:cNvSpPr>
            <a:spLocks noGrp="1"/>
          </p:cNvSpPr>
          <p:nvPr>
            <p:ph idx="1"/>
          </p:nvPr>
        </p:nvSpPr>
        <p:spPr>
          <a:xfrm>
            <a:off x="457200" y="1477064"/>
            <a:ext cx="6019800" cy="4221163"/>
          </a:xfrm>
        </p:spPr>
        <p:txBody>
          <a:bodyPr>
            <a:normAutofit/>
          </a:bodyPr>
          <a:lstStyle/>
          <a:p>
            <a:pPr marL="0" indent="0" algn="ctr">
              <a:buNone/>
            </a:pPr>
            <a:r>
              <a:rPr lang="en-US" sz="3600" b="1" dirty="0">
                <a:solidFill>
                  <a:srgbClr val="0066CC"/>
                </a:solidFill>
                <a:latin typeface="Cambria" panose="02040503050406030204" pitchFamily="18" charset="0"/>
                <a:ea typeface="Cambria" panose="02040503050406030204" pitchFamily="18" charset="0"/>
              </a:rPr>
              <a:t>DATA</a:t>
            </a:r>
          </a:p>
          <a:p>
            <a:pPr marL="0" indent="0" algn="ctr">
              <a:buNone/>
            </a:pPr>
            <a:endParaRPr lang="en-US" sz="800" b="1" dirty="0">
              <a:solidFill>
                <a:srgbClr val="0066CC"/>
              </a:solidFill>
              <a:latin typeface="Cambria" panose="02040503050406030204" pitchFamily="18" charset="0"/>
              <a:ea typeface="Cambria" panose="02040503050406030204" pitchFamily="18" charset="0"/>
            </a:endParaRPr>
          </a:p>
          <a:p>
            <a:r>
              <a:rPr lang="en-US" sz="2400" b="1" dirty="0">
                <a:latin typeface="Cambria" panose="02040503050406030204" pitchFamily="18" charset="0"/>
                <a:ea typeface="Cambria" panose="02040503050406030204" pitchFamily="18" charset="0"/>
              </a:rPr>
              <a:t>For use by your Team during Year 2</a:t>
            </a:r>
          </a:p>
          <a:p>
            <a:pPr marL="0" indent="0">
              <a:buNone/>
            </a:pPr>
            <a:endParaRPr lang="en-US" sz="2400" b="1" dirty="0">
              <a:latin typeface="Cambria" panose="02040503050406030204" pitchFamily="18" charset="0"/>
              <a:ea typeface="Cambria" panose="02040503050406030204" pitchFamily="18" charset="0"/>
            </a:endParaRPr>
          </a:p>
          <a:p>
            <a:r>
              <a:rPr lang="en-US" sz="2400" b="1" dirty="0">
                <a:latin typeface="Cambria" panose="02040503050406030204" pitchFamily="18" charset="0"/>
                <a:ea typeface="Cambria" panose="02040503050406030204" pitchFamily="18" charset="0"/>
              </a:rPr>
              <a:t>You/Team decide if you want to share with others in your school/district (highly encouraged)</a:t>
            </a:r>
          </a:p>
          <a:p>
            <a:pPr marL="0" indent="0">
              <a:buNone/>
            </a:pPr>
            <a:endParaRPr lang="en-US" sz="2400" b="1" dirty="0">
              <a:latin typeface="Cambria" panose="02040503050406030204" pitchFamily="18" charset="0"/>
              <a:ea typeface="Cambria" panose="02040503050406030204" pitchFamily="18" charset="0"/>
            </a:endParaRPr>
          </a:p>
          <a:p>
            <a:r>
              <a:rPr lang="en-US" sz="2400" b="1" dirty="0">
                <a:latin typeface="Cambria" panose="02040503050406030204" pitchFamily="18" charset="0"/>
                <a:ea typeface="Cambria" panose="02040503050406030204" pitchFamily="18" charset="0"/>
              </a:rPr>
              <a:t>IPLI – no names attached to data </a:t>
            </a:r>
          </a:p>
          <a:p>
            <a:pPr marL="457200" lvl="1" indent="0">
              <a:buNone/>
            </a:pPr>
            <a:endParaRPr lang="en-US" sz="2400" dirty="0"/>
          </a:p>
          <a:p>
            <a:pPr marL="0" indent="0">
              <a:buNone/>
            </a:pPr>
            <a:endParaRPr lang="en-US" sz="3200" dirty="0"/>
          </a:p>
          <a:p>
            <a:pPr marL="0" indent="0">
              <a:buNone/>
            </a:pPr>
            <a:endParaRPr lang="en-US" sz="24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981200"/>
            <a:ext cx="2286000" cy="3435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941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810000" cy="1143000"/>
          </a:xfrm>
        </p:spPr>
        <p:txBody>
          <a:bodyPr/>
          <a:lstStyle/>
          <a:p>
            <a:endParaRPr lang="en-US" dirty="0"/>
          </a:p>
        </p:txBody>
      </p:sp>
      <p:sp>
        <p:nvSpPr>
          <p:cNvPr id="3" name="Content Placeholder 2"/>
          <p:cNvSpPr>
            <a:spLocks noGrp="1"/>
          </p:cNvSpPr>
          <p:nvPr>
            <p:ph idx="1"/>
          </p:nvPr>
        </p:nvSpPr>
        <p:spPr/>
        <p:txBody>
          <a:bodyPr>
            <a:normAutofit/>
          </a:bodyPr>
          <a:lstStyle/>
          <a:p>
            <a:pPr marL="0" indent="0" algn="ctr">
              <a:buNone/>
            </a:pPr>
            <a:r>
              <a:rPr lang="en-US" sz="3200" b="1" u="sng" dirty="0">
                <a:solidFill>
                  <a:srgbClr val="0066CC"/>
                </a:solidFill>
                <a:latin typeface="Cambria" panose="02040503050406030204" pitchFamily="18" charset="0"/>
                <a:ea typeface="Cambria" panose="02040503050406030204" pitchFamily="18" charset="0"/>
              </a:rPr>
              <a:t>Year 2</a:t>
            </a:r>
          </a:p>
          <a:p>
            <a:pPr marL="0" indent="0" algn="ctr">
              <a:buNone/>
            </a:pPr>
            <a:endParaRPr lang="en-US" sz="800" u="sng"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Teachers will attend seminars with you.</a:t>
            </a:r>
          </a:p>
          <a:p>
            <a:pPr marL="0" indent="0">
              <a:buNone/>
            </a:pPr>
            <a:endParaRPr lang="en-US" sz="8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Teachers will have a special session at some of the seminars to allow our principals to work with our mentors.</a:t>
            </a:r>
          </a:p>
          <a:p>
            <a:endParaRPr lang="en-US" sz="800" dirty="0">
              <a:latin typeface="Cambria" panose="02040503050406030204" pitchFamily="18" charset="0"/>
              <a:ea typeface="Cambria" panose="02040503050406030204" pitchFamily="18" charset="0"/>
            </a:endParaRPr>
          </a:p>
          <a:p>
            <a:r>
              <a:rPr lang="en-US" sz="3200" dirty="0">
                <a:latin typeface="Cambria" panose="02040503050406030204" pitchFamily="18" charset="0"/>
                <a:ea typeface="Cambria" panose="02040503050406030204" pitchFamily="18" charset="0"/>
              </a:rPr>
              <a:t>Time to work together as a school team.</a:t>
            </a:r>
          </a:p>
        </p:txBody>
      </p:sp>
      <p:sp>
        <p:nvSpPr>
          <p:cNvPr id="4" name="TextBox 3"/>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3664498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371600"/>
            <a:ext cx="8229600" cy="1524000"/>
          </a:xfrm>
        </p:spPr>
        <p:txBody>
          <a:bodyPr>
            <a:noAutofit/>
          </a:bodyPr>
          <a:lstStyle/>
          <a:p>
            <a:pPr lvl="0">
              <a:spcBef>
                <a:spcPct val="20000"/>
              </a:spcBef>
            </a:pPr>
            <a:r>
              <a:rPr lang="en-US" sz="2400" b="1" u="sng" dirty="0" smtClean="0">
                <a:solidFill>
                  <a:srgbClr val="0066CC"/>
                </a:solidFill>
                <a:latin typeface="Cambria" panose="02040503050406030204" pitchFamily="18" charset="0"/>
                <a:ea typeface="Cambria" panose="02040503050406030204" pitchFamily="18" charset="0"/>
                <a:cs typeface="+mn-cs"/>
              </a:rPr>
              <a:t>2021 </a:t>
            </a:r>
            <a:r>
              <a:rPr lang="en-US" sz="2400" b="1" u="sng" dirty="0">
                <a:solidFill>
                  <a:srgbClr val="0066CC"/>
                </a:solidFill>
                <a:latin typeface="Cambria" panose="02040503050406030204" pitchFamily="18" charset="0"/>
                <a:ea typeface="Cambria" panose="02040503050406030204" pitchFamily="18" charset="0"/>
                <a:cs typeface="+mn-cs"/>
              </a:rPr>
              <a:t>Summer Seminar</a:t>
            </a:r>
            <a:br>
              <a:rPr lang="en-US" sz="2400" b="1" u="sng" dirty="0">
                <a:solidFill>
                  <a:srgbClr val="0066CC"/>
                </a:solidFill>
                <a:latin typeface="Cambria" panose="02040503050406030204" pitchFamily="18" charset="0"/>
                <a:ea typeface="Cambria" panose="02040503050406030204" pitchFamily="18" charset="0"/>
                <a:cs typeface="+mn-cs"/>
              </a:rPr>
            </a:br>
            <a:r>
              <a:rPr lang="en-US" sz="2400" b="1" u="sng" dirty="0">
                <a:solidFill>
                  <a:srgbClr val="0066CC"/>
                </a:solidFill>
                <a:latin typeface="Cambria" panose="02040503050406030204" pitchFamily="18" charset="0"/>
                <a:ea typeface="Cambria" panose="02040503050406030204" pitchFamily="18" charset="0"/>
                <a:cs typeface="+mn-cs"/>
              </a:rPr>
              <a:t/>
            </a:r>
            <a:br>
              <a:rPr lang="en-US" sz="2400" b="1" u="sng" dirty="0">
                <a:solidFill>
                  <a:srgbClr val="0066CC"/>
                </a:solidFill>
                <a:latin typeface="Cambria" panose="02040503050406030204" pitchFamily="18" charset="0"/>
                <a:ea typeface="Cambria" panose="02040503050406030204" pitchFamily="18" charset="0"/>
                <a:cs typeface="+mn-cs"/>
              </a:rPr>
            </a:br>
            <a:r>
              <a:rPr lang="en-US" sz="2400" b="1" dirty="0" smtClean="0">
                <a:solidFill>
                  <a:srgbClr val="0066CC"/>
                </a:solidFill>
                <a:latin typeface="Cambria" panose="02040503050406030204" pitchFamily="18" charset="0"/>
                <a:ea typeface="Cambria" panose="02040503050406030204" pitchFamily="18" charset="0"/>
                <a:cs typeface="+mn-cs"/>
              </a:rPr>
              <a:t>Bring </a:t>
            </a:r>
            <a:r>
              <a:rPr lang="en-US" sz="2400" b="1" dirty="0">
                <a:solidFill>
                  <a:srgbClr val="0066CC"/>
                </a:solidFill>
                <a:latin typeface="Cambria" panose="02040503050406030204" pitchFamily="18" charset="0"/>
                <a:ea typeface="Cambria" panose="02040503050406030204" pitchFamily="18" charset="0"/>
                <a:cs typeface="+mn-cs"/>
              </a:rPr>
              <a:t>2 Teacher-Leaders with You</a:t>
            </a:r>
            <a:endParaRPr lang="en-US" sz="2400" b="1" dirty="0">
              <a:solidFill>
                <a:srgbClr val="0066CC"/>
              </a:solidFill>
              <a:latin typeface="Cambria" panose="02040503050406030204" pitchFamily="18" charset="0"/>
              <a:ea typeface="Cambria" panose="02040503050406030204" pitchFamily="18" charset="0"/>
            </a:endParaRPr>
          </a:p>
        </p:txBody>
      </p:sp>
      <p:sp>
        <p:nvSpPr>
          <p:cNvPr id="7" name="Text Placeholder 6"/>
          <p:cNvSpPr>
            <a:spLocks noGrp="1"/>
          </p:cNvSpPr>
          <p:nvPr>
            <p:ph type="body" sz="quarter" idx="3"/>
          </p:nvPr>
        </p:nvSpPr>
        <p:spPr>
          <a:xfrm>
            <a:off x="2819400" y="3200400"/>
            <a:ext cx="4041775" cy="639762"/>
          </a:xfrm>
        </p:spPr>
        <p:txBody>
          <a:bodyPr>
            <a:normAutofit fontScale="77500" lnSpcReduction="20000"/>
          </a:bodyPr>
          <a:lstStyle/>
          <a:p>
            <a:pPr algn="ctr"/>
            <a:r>
              <a:rPr lang="en-US" dirty="0" smtClean="0">
                <a:latin typeface="Cambria" panose="02040503050406030204" pitchFamily="18" charset="0"/>
                <a:ea typeface="Cambria" panose="02040503050406030204" pitchFamily="18" charset="0"/>
              </a:rPr>
              <a:t>Wednesday, July 7, 2021</a:t>
            </a:r>
          </a:p>
          <a:p>
            <a:pPr algn="ctr"/>
            <a:r>
              <a:rPr lang="en-US" dirty="0" smtClean="0">
                <a:latin typeface="Cambria" panose="02040503050406030204" pitchFamily="18" charset="0"/>
                <a:ea typeface="Cambria" panose="02040503050406030204" pitchFamily="18" charset="0"/>
              </a:rPr>
              <a:t>Thursday</a:t>
            </a:r>
            <a:r>
              <a:rPr lang="en-US" dirty="0">
                <a:latin typeface="Cambria" panose="02040503050406030204" pitchFamily="18" charset="0"/>
                <a:ea typeface="Cambria" panose="02040503050406030204" pitchFamily="18" charset="0"/>
              </a:rPr>
              <a:t>, July </a:t>
            </a:r>
            <a:r>
              <a:rPr lang="en-US" dirty="0" smtClean="0">
                <a:latin typeface="Cambria" panose="02040503050406030204" pitchFamily="18" charset="0"/>
                <a:ea typeface="Cambria" panose="02040503050406030204" pitchFamily="18" charset="0"/>
              </a:rPr>
              <a:t>8, 2021</a:t>
            </a:r>
            <a:endParaRPr lang="en-US" dirty="0">
              <a:latin typeface="Cambria" panose="02040503050406030204" pitchFamily="18" charset="0"/>
              <a:ea typeface="Cambria" panose="02040503050406030204" pitchFamily="18" charset="0"/>
            </a:endParaRPr>
          </a:p>
        </p:txBody>
      </p:sp>
      <p:sp>
        <p:nvSpPr>
          <p:cNvPr id="8" name="Content Placeholder 7"/>
          <p:cNvSpPr>
            <a:spLocks noGrp="1"/>
          </p:cNvSpPr>
          <p:nvPr>
            <p:ph sz="quarter" idx="4"/>
          </p:nvPr>
        </p:nvSpPr>
        <p:spPr>
          <a:xfrm>
            <a:off x="1295400" y="4038600"/>
            <a:ext cx="6705600" cy="2057400"/>
          </a:xfrm>
        </p:spPr>
        <p:txBody>
          <a:bodyPr>
            <a:normAutofit fontScale="92500" lnSpcReduction="20000"/>
          </a:bodyPr>
          <a:lstStyle/>
          <a:p>
            <a:pPr marL="457200" lvl="1" indent="-457200">
              <a:buClr>
                <a:srgbClr val="279ECE"/>
              </a:buClr>
              <a:buFont typeface="Wingdings" pitchFamily="2" charset="2"/>
              <a:buChar char="§"/>
            </a:pPr>
            <a:r>
              <a:rPr lang="en-US" sz="2400" dirty="0" smtClean="0">
                <a:latin typeface="Cambria" panose="02040503050406030204" pitchFamily="18" charset="0"/>
                <a:ea typeface="Cambria" panose="02040503050406030204" pitchFamily="18" charset="0"/>
              </a:rPr>
              <a:t>David </a:t>
            </a:r>
            <a:r>
              <a:rPr lang="en-US" sz="2400" dirty="0" smtClean="0">
                <a:latin typeface="Cambria" panose="02040503050406030204" pitchFamily="18" charset="0"/>
                <a:ea typeface="Cambria" panose="02040503050406030204" pitchFamily="18" charset="0"/>
              </a:rPr>
              <a:t>Simpson, </a:t>
            </a:r>
            <a:r>
              <a:rPr lang="en-US" sz="2400" i="1" dirty="0" smtClean="0">
                <a:latin typeface="Cambria" panose="02040503050406030204" pitchFamily="18" charset="0"/>
                <a:ea typeface="Cambria" panose="02040503050406030204" pitchFamily="18" charset="0"/>
              </a:rPr>
              <a:t>Five Dysfunctions of a </a:t>
            </a:r>
            <a:r>
              <a:rPr lang="en-US" sz="2400" i="1" dirty="0" smtClean="0">
                <a:latin typeface="Cambria" panose="02040503050406030204" pitchFamily="18" charset="0"/>
                <a:ea typeface="Cambria" panose="02040503050406030204" pitchFamily="18" charset="0"/>
              </a:rPr>
              <a:t>Team and The Six Genius Types for Teams</a:t>
            </a:r>
            <a:endParaRPr lang="en-US" sz="2400" i="1" dirty="0" smtClean="0">
              <a:latin typeface="Cambria" panose="02040503050406030204" pitchFamily="18" charset="0"/>
              <a:ea typeface="Cambria" panose="02040503050406030204" pitchFamily="18" charset="0"/>
            </a:endParaRPr>
          </a:p>
          <a:p>
            <a:pPr marL="457200" lvl="1" indent="-457200">
              <a:buClr>
                <a:srgbClr val="279ECE"/>
              </a:buClr>
              <a:buFont typeface="Wingdings" pitchFamily="2" charset="2"/>
              <a:buChar char="§"/>
            </a:pPr>
            <a:r>
              <a:rPr lang="en-US" sz="2400" dirty="0" smtClean="0">
                <a:latin typeface="Cambria" panose="02040503050406030204" pitchFamily="18" charset="0"/>
                <a:ea typeface="Cambria" panose="02040503050406030204" pitchFamily="18" charset="0"/>
              </a:rPr>
              <a:t>Kim Campbell – </a:t>
            </a:r>
            <a:r>
              <a:rPr lang="en-US" sz="2400" i="1" dirty="0" smtClean="0">
                <a:latin typeface="Cambria" panose="02040503050406030204" pitchFamily="18" charset="0"/>
                <a:ea typeface="Cambria" panose="02040503050406030204" pitchFamily="18" charset="0"/>
              </a:rPr>
              <a:t>Motivating the Middle</a:t>
            </a:r>
          </a:p>
          <a:p>
            <a:pPr marL="457200" lvl="1" indent="-457200">
              <a:buClr>
                <a:srgbClr val="279ECE"/>
              </a:buClr>
              <a:buFont typeface="Wingdings" pitchFamily="2" charset="2"/>
              <a:buChar char="§"/>
            </a:pPr>
            <a:r>
              <a:rPr lang="en-US" sz="2400" dirty="0" smtClean="0">
                <a:latin typeface="Cambria" panose="02040503050406030204" pitchFamily="18" charset="0"/>
                <a:ea typeface="Cambria" panose="02040503050406030204" pitchFamily="18" charset="0"/>
              </a:rPr>
              <a:t>Tammy </a:t>
            </a:r>
            <a:r>
              <a:rPr lang="en-US" sz="2400" dirty="0">
                <a:latin typeface="Cambria" panose="02040503050406030204" pitchFamily="18" charset="0"/>
                <a:ea typeface="Cambria" panose="02040503050406030204" pitchFamily="18" charset="0"/>
              </a:rPr>
              <a:t>Heflebower, Marzano Research:  </a:t>
            </a:r>
            <a:endParaRPr lang="en-US" sz="2400" dirty="0" smtClean="0">
              <a:latin typeface="Cambria" panose="02040503050406030204" pitchFamily="18" charset="0"/>
              <a:ea typeface="Cambria" panose="02040503050406030204" pitchFamily="18" charset="0"/>
            </a:endParaRPr>
          </a:p>
          <a:p>
            <a:pPr marL="0" lvl="1" indent="0">
              <a:buClr>
                <a:srgbClr val="279ECE"/>
              </a:buClr>
              <a:buNone/>
            </a:pPr>
            <a:r>
              <a:rPr lang="en-US" sz="2400" dirty="0" smtClean="0">
                <a:latin typeface="Cambria" panose="02040503050406030204" pitchFamily="18" charset="0"/>
                <a:ea typeface="Cambria" panose="02040503050406030204" pitchFamily="18" charset="0"/>
              </a:rPr>
              <a:t>(HRS 1) </a:t>
            </a:r>
            <a:r>
              <a:rPr lang="en-US" sz="2400" i="1" dirty="0" smtClean="0">
                <a:latin typeface="Cambria" panose="02040503050406030204" pitchFamily="18" charset="0"/>
                <a:ea typeface="Cambria" panose="02040503050406030204" pitchFamily="18" charset="0"/>
              </a:rPr>
              <a:t>The </a:t>
            </a:r>
            <a:r>
              <a:rPr lang="en-US" sz="2400" i="1" dirty="0">
                <a:latin typeface="Cambria" panose="02040503050406030204" pitchFamily="18" charset="0"/>
                <a:ea typeface="Cambria" panose="02040503050406030204" pitchFamily="18" charset="0"/>
              </a:rPr>
              <a:t>Journey to Becoming a Professional Learning Community</a:t>
            </a:r>
            <a:endParaRPr lang="en-US" sz="2400" dirty="0">
              <a:latin typeface="Cambria" panose="02040503050406030204" pitchFamily="18" charset="0"/>
              <a:ea typeface="Cambria" panose="02040503050406030204" pitchFamily="18" charset="0"/>
            </a:endParaRPr>
          </a:p>
          <a:p>
            <a:pPr marL="0" indent="0">
              <a:buNone/>
            </a:pPr>
            <a:endParaRPr lang="en-US" dirty="0"/>
          </a:p>
        </p:txBody>
      </p:sp>
      <p:sp>
        <p:nvSpPr>
          <p:cNvPr id="9" name="TextBox 8"/>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523991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124200" cy="1096962"/>
          </a:xfrm>
        </p:spPr>
        <p:txBody>
          <a:bodyPr>
            <a:normAutofit/>
          </a:bodyPr>
          <a:lstStyle/>
          <a:p>
            <a:endParaRPr lang="en-US" dirty="0"/>
          </a:p>
        </p:txBody>
      </p:sp>
      <p:sp>
        <p:nvSpPr>
          <p:cNvPr id="3" name="Content Placeholder 2"/>
          <p:cNvSpPr>
            <a:spLocks noGrp="1"/>
          </p:cNvSpPr>
          <p:nvPr>
            <p:ph idx="1"/>
          </p:nvPr>
        </p:nvSpPr>
        <p:spPr>
          <a:xfrm>
            <a:off x="152400" y="1447800"/>
            <a:ext cx="8534400" cy="3276600"/>
          </a:xfrm>
        </p:spPr>
        <p:txBody>
          <a:bodyPr>
            <a:normAutofit fontScale="92500" lnSpcReduction="10000"/>
          </a:bodyPr>
          <a:lstStyle/>
          <a:p>
            <a:pPr marL="0" indent="0" algn="ctr">
              <a:buNone/>
            </a:pPr>
            <a:r>
              <a:rPr lang="en-US" sz="2800" b="1" dirty="0" smtClean="0">
                <a:solidFill>
                  <a:srgbClr val="0066CC"/>
                </a:solidFill>
                <a:latin typeface="Cambria" panose="02040503050406030204" pitchFamily="18" charset="0"/>
                <a:ea typeface="Cambria" panose="02040503050406030204" pitchFamily="18" charset="0"/>
              </a:rPr>
              <a:t>2021-2022 </a:t>
            </a:r>
            <a:r>
              <a:rPr lang="en-US" sz="2800" b="1" dirty="0">
                <a:solidFill>
                  <a:srgbClr val="0066CC"/>
                </a:solidFill>
                <a:latin typeface="Cambria" panose="02040503050406030204" pitchFamily="18" charset="0"/>
                <a:ea typeface="Cambria" panose="02040503050406030204" pitchFamily="18" charset="0"/>
              </a:rPr>
              <a:t>Seminars</a:t>
            </a:r>
          </a:p>
          <a:p>
            <a:pPr marL="0" indent="0" algn="ctr">
              <a:buNone/>
            </a:pPr>
            <a:endParaRPr lang="en-US" sz="800" b="1" dirty="0"/>
          </a:p>
          <a:p>
            <a:r>
              <a:rPr lang="en-US" sz="2800" dirty="0">
                <a:latin typeface="Cambria" panose="02040503050406030204" pitchFamily="18" charset="0"/>
                <a:ea typeface="Cambria" panose="02040503050406030204" pitchFamily="18" charset="0"/>
              </a:rPr>
              <a:t>Tuesday, September </a:t>
            </a:r>
            <a:r>
              <a:rPr lang="en-US" sz="2800" dirty="0" smtClean="0">
                <a:latin typeface="Cambria" panose="02040503050406030204" pitchFamily="18" charset="0"/>
                <a:ea typeface="Cambria" panose="02040503050406030204" pitchFamily="18" charset="0"/>
              </a:rPr>
              <a:t>21, 2021 –</a:t>
            </a:r>
            <a:r>
              <a:rPr lang="en-US" sz="2000" dirty="0" smtClean="0">
                <a:latin typeface="Cambria" panose="02040503050406030204" pitchFamily="18" charset="0"/>
                <a:ea typeface="Cambria" panose="02040503050406030204" pitchFamily="18" charset="0"/>
              </a:rPr>
              <a:t> </a:t>
            </a:r>
            <a:r>
              <a:rPr lang="en-US" sz="2200" dirty="0" smtClean="0">
                <a:latin typeface="Cambria" panose="02040503050406030204" pitchFamily="18" charset="0"/>
                <a:ea typeface="Cambria" panose="02040503050406030204" pitchFamily="18" charset="0"/>
              </a:rPr>
              <a:t>Principals &amp; Teacher-Leaders</a:t>
            </a:r>
            <a:endParaRPr lang="en-US" sz="2200" dirty="0">
              <a:latin typeface="Cambria" panose="02040503050406030204" pitchFamily="18" charset="0"/>
              <a:ea typeface="Cambria" panose="02040503050406030204" pitchFamily="18" charset="0"/>
            </a:endParaRPr>
          </a:p>
          <a:p>
            <a:r>
              <a:rPr lang="en-US" sz="2800" dirty="0">
                <a:latin typeface="Cambria" panose="02040503050406030204" pitchFamily="18" charset="0"/>
                <a:ea typeface="Cambria" panose="02040503050406030204" pitchFamily="18" charset="0"/>
              </a:rPr>
              <a:t>Sunday, November </a:t>
            </a:r>
            <a:r>
              <a:rPr lang="en-US" sz="2800" dirty="0" smtClean="0">
                <a:latin typeface="Cambria" panose="02040503050406030204" pitchFamily="18" charset="0"/>
                <a:ea typeface="Cambria" panose="02040503050406030204" pitchFamily="18" charset="0"/>
              </a:rPr>
              <a:t>21, 2021 – </a:t>
            </a:r>
            <a:r>
              <a:rPr lang="en-US" sz="2200" dirty="0" smtClean="0">
                <a:latin typeface="Cambria" panose="02040503050406030204" pitchFamily="18" charset="0"/>
                <a:ea typeface="Cambria" panose="02040503050406030204" pitchFamily="18" charset="0"/>
              </a:rPr>
              <a:t>Principals Only</a:t>
            </a:r>
          </a:p>
          <a:p>
            <a:r>
              <a:rPr lang="en-US" sz="2800" dirty="0" smtClean="0">
                <a:latin typeface="Cambria" panose="02040503050406030204" pitchFamily="18" charset="0"/>
                <a:ea typeface="Cambria" panose="02040503050406030204" pitchFamily="18" charset="0"/>
              </a:rPr>
              <a:t>Monday</a:t>
            </a:r>
            <a:r>
              <a:rPr lang="en-US" sz="2800" dirty="0">
                <a:latin typeface="Cambria" panose="02040503050406030204" pitchFamily="18" charset="0"/>
                <a:ea typeface="Cambria" panose="02040503050406030204" pitchFamily="18" charset="0"/>
              </a:rPr>
              <a:t>, November </a:t>
            </a:r>
            <a:r>
              <a:rPr lang="en-US" sz="2800" dirty="0" smtClean="0">
                <a:latin typeface="Cambria" panose="02040503050406030204" pitchFamily="18" charset="0"/>
                <a:ea typeface="Cambria" panose="02040503050406030204" pitchFamily="18" charset="0"/>
              </a:rPr>
              <a:t>22, 2021 - </a:t>
            </a:r>
            <a:r>
              <a:rPr lang="en-US" sz="2200" dirty="0" smtClean="0">
                <a:latin typeface="Cambria" panose="02040503050406030204" pitchFamily="18" charset="0"/>
                <a:ea typeface="Cambria" panose="02040503050406030204" pitchFamily="18" charset="0"/>
              </a:rPr>
              <a:t>Principals </a:t>
            </a:r>
            <a:r>
              <a:rPr lang="en-US" sz="2200" dirty="0">
                <a:latin typeface="Cambria" panose="02040503050406030204" pitchFamily="18" charset="0"/>
                <a:ea typeface="Cambria" panose="02040503050406030204" pitchFamily="18" charset="0"/>
              </a:rPr>
              <a:t>Only</a:t>
            </a:r>
          </a:p>
          <a:p>
            <a:r>
              <a:rPr lang="en-US" sz="2800" dirty="0">
                <a:latin typeface="Cambria" panose="02040503050406030204" pitchFamily="18" charset="0"/>
                <a:ea typeface="Cambria" panose="02040503050406030204" pitchFamily="18" charset="0"/>
              </a:rPr>
              <a:t>Tuesday, January </a:t>
            </a:r>
            <a:r>
              <a:rPr lang="en-US" sz="2800" dirty="0" smtClean="0">
                <a:latin typeface="Cambria" panose="02040503050406030204" pitchFamily="18" charset="0"/>
                <a:ea typeface="Cambria" panose="02040503050406030204" pitchFamily="18" charset="0"/>
              </a:rPr>
              <a:t>25, 2022 – </a:t>
            </a:r>
            <a:r>
              <a:rPr lang="en-US" sz="2000" dirty="0" smtClean="0">
                <a:latin typeface="Cambria" panose="02040503050406030204" pitchFamily="18" charset="0"/>
                <a:ea typeface="Cambria" panose="02040503050406030204" pitchFamily="18" charset="0"/>
              </a:rPr>
              <a:t>Principals &amp; Teacher Leaders</a:t>
            </a:r>
            <a:endParaRPr lang="en-US" sz="2800" dirty="0">
              <a:latin typeface="Cambria" panose="02040503050406030204" pitchFamily="18" charset="0"/>
              <a:ea typeface="Cambria" panose="02040503050406030204" pitchFamily="18" charset="0"/>
            </a:endParaRPr>
          </a:p>
          <a:p>
            <a:pPr algn="r"/>
            <a:r>
              <a:rPr lang="en-US" sz="2800" dirty="0">
                <a:solidFill>
                  <a:schemeClr val="bg1"/>
                </a:solidFill>
                <a:latin typeface="Cambria" panose="02040503050406030204" pitchFamily="18" charset="0"/>
                <a:ea typeface="Cambria" panose="02040503050406030204" pitchFamily="18" charset="0"/>
              </a:rPr>
              <a:t>Tuesday, April </a:t>
            </a:r>
            <a:r>
              <a:rPr lang="en-US" sz="2800" dirty="0" smtClean="0">
                <a:solidFill>
                  <a:schemeClr val="bg1"/>
                </a:solidFill>
                <a:latin typeface="Cambria" panose="02040503050406030204" pitchFamily="18" charset="0"/>
                <a:ea typeface="Cambria" panose="02040503050406030204" pitchFamily="18" charset="0"/>
              </a:rPr>
              <a:t>12, 2022  </a:t>
            </a:r>
            <a:r>
              <a:rPr lang="en-US" sz="2800" dirty="0">
                <a:solidFill>
                  <a:schemeClr val="bg1"/>
                </a:solidFill>
                <a:latin typeface="Cambria" panose="02040503050406030204" pitchFamily="18" charset="0"/>
                <a:ea typeface="Cambria" panose="02040503050406030204" pitchFamily="18" charset="0"/>
              </a:rPr>
              <a:t>- </a:t>
            </a:r>
            <a:r>
              <a:rPr lang="en-US" sz="2200" b="1" i="1" dirty="0">
                <a:solidFill>
                  <a:schemeClr val="bg1"/>
                </a:solidFill>
                <a:latin typeface="Cambria" panose="02040503050406030204" pitchFamily="18" charset="0"/>
                <a:ea typeface="Cambria" panose="02040503050406030204" pitchFamily="18" charset="0"/>
              </a:rPr>
              <a:t>Showcase of Schools &amp; </a:t>
            </a:r>
            <a:r>
              <a:rPr lang="en-US" sz="2200" b="1" i="1" dirty="0" smtClean="0">
                <a:solidFill>
                  <a:schemeClr val="bg1"/>
                </a:solidFill>
                <a:latin typeface="Cambria" panose="02040503050406030204" pitchFamily="18" charset="0"/>
                <a:ea typeface="Cambria" panose="02040503050406030204" pitchFamily="18" charset="0"/>
              </a:rPr>
              <a:t>Graduation</a:t>
            </a:r>
            <a:r>
              <a:rPr lang="en-US" sz="2800" dirty="0" smtClean="0">
                <a:solidFill>
                  <a:schemeClr val="bg1"/>
                </a:solidFill>
                <a:latin typeface="Cambria" panose="02040503050406030204" pitchFamily="18" charset="0"/>
                <a:ea typeface="Cambria" panose="02040503050406030204" pitchFamily="18" charset="0"/>
              </a:rPr>
              <a:t> –    </a:t>
            </a:r>
            <a:r>
              <a:rPr lang="en-US" sz="2000" dirty="0" smtClean="0">
                <a:solidFill>
                  <a:schemeClr val="bg1"/>
                </a:solidFill>
                <a:latin typeface="Cambria" panose="02040503050406030204" pitchFamily="18" charset="0"/>
                <a:ea typeface="Cambria" panose="02040503050406030204" pitchFamily="18" charset="0"/>
              </a:rPr>
              <a:t>Principal &amp; Teacher-Leaders</a:t>
            </a:r>
            <a:endParaRPr lang="en-US" sz="2800" dirty="0">
              <a:solidFill>
                <a:schemeClr val="bg1"/>
              </a:solidFill>
              <a:latin typeface="Cambria" panose="02040503050406030204" pitchFamily="18" charset="0"/>
              <a:ea typeface="Cambria" panose="02040503050406030204" pitchFamily="18" charset="0"/>
            </a:endParaRPr>
          </a:p>
        </p:txBody>
      </p:sp>
      <p:sp>
        <p:nvSpPr>
          <p:cNvPr id="4" name="TextBox 3"/>
          <p:cNvSpPr txBox="1"/>
          <p:nvPr/>
        </p:nvSpPr>
        <p:spPr>
          <a:xfrm>
            <a:off x="436418" y="4724400"/>
            <a:ext cx="8305800" cy="1384995"/>
          </a:xfrm>
          <a:prstGeom prst="rect">
            <a:avLst/>
          </a:prstGeom>
          <a:solidFill>
            <a:schemeClr val="tx1">
              <a:lumMod val="75000"/>
            </a:schemeClr>
          </a:solidFill>
        </p:spPr>
        <p:txBody>
          <a:bodyPr wrap="square" rtlCol="0">
            <a:spAutoFit/>
          </a:bodyPr>
          <a:lstStyle/>
          <a:p>
            <a:r>
              <a:rPr lang="en-US" sz="2800" b="1" dirty="0">
                <a:solidFill>
                  <a:prstClr val="black"/>
                </a:solidFill>
                <a:latin typeface="Cambria" panose="02040503050406030204" pitchFamily="18" charset="0"/>
                <a:ea typeface="Cambria" panose="02040503050406030204" pitchFamily="18" charset="0"/>
              </a:rPr>
              <a:t>***Regional Focus-Cohorts (principals and mentors) continue to meet in August, October, February, March, May/June</a:t>
            </a:r>
          </a:p>
        </p:txBody>
      </p:sp>
      <p:sp>
        <p:nvSpPr>
          <p:cNvPr id="5" name="TextBox 4"/>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659341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Free photo: Kermit, Cup, Drink Coffee, Break - Free Image ..."/>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1524000"/>
            <a:ext cx="8229600" cy="4384555"/>
          </a:xfrm>
        </p:spPr>
      </p:pic>
    </p:spTree>
    <p:extLst>
      <p:ext uri="{BB962C8B-B14F-4D97-AF65-F5344CB8AC3E}">
        <p14:creationId xmlns:p14="http://schemas.microsoft.com/office/powerpoint/2010/main" val="40782667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600200"/>
            <a:ext cx="7772400" cy="3962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D56"/>
                </a:solidFill>
                <a:latin typeface="Trade Gothic LT Std"/>
                <a:ea typeface="+mj-ea"/>
                <a:cs typeface="+mj-cs"/>
              </a:defRPr>
            </a:lvl1pPr>
          </a:lstStyle>
          <a:p>
            <a:endParaRPr lang="en-US" sz="7200" b="1" dirty="0">
              <a:solidFill>
                <a:srgbClr val="00B0F0"/>
              </a:solidFill>
            </a:endParaRPr>
          </a:p>
        </p:txBody>
      </p:sp>
      <p:sp>
        <p:nvSpPr>
          <p:cNvPr id="7" name="Text Placeholder 2"/>
          <p:cNvSpPr txBox="1">
            <a:spLocks/>
          </p:cNvSpPr>
          <p:nvPr/>
        </p:nvSpPr>
        <p:spPr>
          <a:xfrm>
            <a:off x="457200" y="2590800"/>
            <a:ext cx="7772400" cy="2819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279ECE"/>
              </a:buClr>
              <a:buFont typeface="Arial"/>
              <a:buChar char="•"/>
              <a:defRPr sz="18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a:buNone/>
            </a:pPr>
            <a:endParaRPr lang="en-US" altLang="en-US" sz="2800" b="1" i="1" dirty="0"/>
          </a:p>
        </p:txBody>
      </p:sp>
      <p:sp>
        <p:nvSpPr>
          <p:cNvPr id="4" name="TextBox 3"/>
          <p:cNvSpPr txBox="1"/>
          <p:nvPr/>
        </p:nvSpPr>
        <p:spPr>
          <a:xfrm>
            <a:off x="762000" y="1905000"/>
            <a:ext cx="4648200" cy="3693319"/>
          </a:xfrm>
          <a:prstGeom prst="rect">
            <a:avLst/>
          </a:prstGeom>
          <a:noFill/>
        </p:spPr>
        <p:txBody>
          <a:bodyPr wrap="square" rtlCol="0">
            <a:spAutoFit/>
          </a:bodyPr>
          <a:lstStyle/>
          <a:p>
            <a:pPr algn="r"/>
            <a:r>
              <a:rPr lang="en-US" sz="3200" b="1" dirty="0">
                <a:solidFill>
                  <a:prstClr val="black"/>
                </a:solidFill>
                <a:latin typeface="Cambria" panose="02040503050406030204" pitchFamily="18" charset="0"/>
                <a:ea typeface="Cambria" panose="02040503050406030204" pitchFamily="18" charset="0"/>
              </a:rPr>
              <a:t>Year 1</a:t>
            </a:r>
          </a:p>
          <a:p>
            <a:pPr marL="342900" indent="-342900" algn="r">
              <a:buFont typeface="Arial" pitchFamily="34" charset="0"/>
              <a:buChar char="•"/>
            </a:pPr>
            <a:r>
              <a:rPr lang="en-US" sz="2400" dirty="0">
                <a:solidFill>
                  <a:prstClr val="black"/>
                </a:solidFill>
                <a:latin typeface="Cambria" panose="02040503050406030204" pitchFamily="18" charset="0"/>
                <a:ea typeface="Cambria" panose="02040503050406030204" pitchFamily="18" charset="0"/>
              </a:rPr>
              <a:t>Focus on Yourself</a:t>
            </a:r>
          </a:p>
          <a:p>
            <a:pPr marL="342900" indent="-342900" algn="r">
              <a:buFont typeface="Arial" pitchFamily="34" charset="0"/>
              <a:buChar char="•"/>
            </a:pPr>
            <a:r>
              <a:rPr lang="en-US" sz="2400" dirty="0">
                <a:solidFill>
                  <a:prstClr val="black"/>
                </a:solidFill>
                <a:latin typeface="Cambria" panose="02040503050406030204" pitchFamily="18" charset="0"/>
                <a:ea typeface="Cambria" panose="02040503050406030204" pitchFamily="18" charset="0"/>
              </a:rPr>
              <a:t>Using Inquiry Process</a:t>
            </a:r>
          </a:p>
          <a:p>
            <a:endParaRPr lang="en-US" dirty="0">
              <a:solidFill>
                <a:prstClr val="black"/>
              </a:solidFill>
              <a:latin typeface="Cambria" panose="02040503050406030204" pitchFamily="18" charset="0"/>
              <a:ea typeface="Cambria" panose="02040503050406030204" pitchFamily="18" charset="0"/>
            </a:endParaRPr>
          </a:p>
          <a:p>
            <a:endParaRPr lang="en-US" sz="3200" b="1" dirty="0">
              <a:solidFill>
                <a:prstClr val="black"/>
              </a:solidFill>
              <a:latin typeface="Cambria" panose="02040503050406030204" pitchFamily="18" charset="0"/>
              <a:ea typeface="Cambria" panose="02040503050406030204" pitchFamily="18" charset="0"/>
            </a:endParaRPr>
          </a:p>
          <a:p>
            <a:r>
              <a:rPr lang="en-US" sz="3200" b="1" dirty="0">
                <a:solidFill>
                  <a:prstClr val="black"/>
                </a:solidFill>
                <a:latin typeface="Cambria" panose="02040503050406030204" pitchFamily="18" charset="0"/>
                <a:ea typeface="Cambria" panose="02040503050406030204" pitchFamily="18" charset="0"/>
              </a:rPr>
              <a:t>Year 2</a:t>
            </a:r>
          </a:p>
          <a:p>
            <a:pPr marL="342900" indent="-342900">
              <a:buFont typeface="Arial" pitchFamily="34" charset="0"/>
              <a:buChar char="•"/>
            </a:pPr>
            <a:r>
              <a:rPr lang="en-US" sz="2400" dirty="0">
                <a:solidFill>
                  <a:prstClr val="black"/>
                </a:solidFill>
                <a:latin typeface="Cambria" panose="02040503050406030204" pitchFamily="18" charset="0"/>
                <a:ea typeface="Cambria" panose="02040503050406030204" pitchFamily="18" charset="0"/>
              </a:rPr>
              <a:t>Shift the Focus to Your School</a:t>
            </a:r>
          </a:p>
          <a:p>
            <a:pPr marL="342900" indent="-342900">
              <a:buFont typeface="Arial" pitchFamily="34" charset="0"/>
              <a:buChar char="•"/>
            </a:pPr>
            <a:r>
              <a:rPr lang="en-US" sz="2400" dirty="0">
                <a:solidFill>
                  <a:prstClr val="black"/>
                </a:solidFill>
                <a:latin typeface="Cambria" panose="02040503050406030204" pitchFamily="18" charset="0"/>
                <a:ea typeface="Cambria" panose="02040503050406030204" pitchFamily="18" charset="0"/>
              </a:rPr>
              <a:t>Using Inquiry Process for School Improvement</a:t>
            </a: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8200" y="1143000"/>
            <a:ext cx="4953000" cy="415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323975"/>
            <a:ext cx="2057400" cy="15430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8" name="TextBox 7"/>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5384081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974658"/>
            <a:ext cx="1809750" cy="27146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Content Placeholder 5"/>
          <p:cNvSpPr>
            <a:spLocks noGrp="1"/>
          </p:cNvSpPr>
          <p:nvPr>
            <p:ph idx="1"/>
          </p:nvPr>
        </p:nvSpPr>
        <p:spPr>
          <a:xfrm>
            <a:off x="2101850" y="1503170"/>
            <a:ext cx="4972050" cy="1828800"/>
          </a:xfrm>
        </p:spPr>
        <p:txBody>
          <a:bodyPr>
            <a:normAutofit fontScale="77500" lnSpcReduction="20000"/>
          </a:bodyPr>
          <a:lstStyle/>
          <a:p>
            <a:pPr marL="0" indent="0" algn="ctr">
              <a:buNone/>
            </a:pPr>
            <a:r>
              <a:rPr lang="en-US" sz="3600" b="1" dirty="0">
                <a:latin typeface="Cambria" panose="02040503050406030204" pitchFamily="18" charset="0"/>
                <a:ea typeface="Cambria" panose="02040503050406030204" pitchFamily="18" charset="0"/>
              </a:rPr>
              <a:t>School Culture</a:t>
            </a:r>
          </a:p>
          <a:p>
            <a:pPr marL="0" indent="0" algn="ctr">
              <a:buNone/>
            </a:pPr>
            <a:endParaRPr lang="en-US" sz="2400" b="1" dirty="0">
              <a:latin typeface="Cambria" panose="02040503050406030204" pitchFamily="18" charset="0"/>
              <a:ea typeface="Cambria" panose="02040503050406030204" pitchFamily="18" charset="0"/>
            </a:endParaRPr>
          </a:p>
          <a:p>
            <a:pPr marL="0" indent="0" algn="ctr">
              <a:buNone/>
            </a:pPr>
            <a:r>
              <a:rPr lang="en-US" sz="2400" dirty="0">
                <a:latin typeface="Cambria" panose="02040503050406030204" pitchFamily="18" charset="0"/>
                <a:ea typeface="Cambria" panose="02040503050406030204" pitchFamily="18" charset="0"/>
              </a:rPr>
              <a:t>with</a:t>
            </a:r>
          </a:p>
          <a:p>
            <a:pPr marL="0" indent="0" algn="ctr">
              <a:buNone/>
            </a:pPr>
            <a:endParaRPr lang="en-US" sz="2400" dirty="0">
              <a:latin typeface="Cambria" panose="02040503050406030204" pitchFamily="18" charset="0"/>
              <a:ea typeface="Cambria" panose="02040503050406030204" pitchFamily="18" charset="0"/>
            </a:endParaRPr>
          </a:p>
          <a:p>
            <a:pPr marL="0" indent="0" algn="ctr">
              <a:buNone/>
            </a:pPr>
            <a:r>
              <a:rPr lang="en-US" sz="3600" b="1" dirty="0">
                <a:latin typeface="Cambria" panose="02040503050406030204" pitchFamily="18" charset="0"/>
                <a:ea typeface="Cambria" panose="02040503050406030204" pitchFamily="18" charset="0"/>
              </a:rPr>
              <a:t>Dr. Steve Gruenert</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4200" y="1974658"/>
            <a:ext cx="1881950" cy="2819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pic>
        <p:nvPicPr>
          <p:cNvPr id="7"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50615" y="3300414"/>
            <a:ext cx="2547520" cy="27955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590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00300" y="1600200"/>
            <a:ext cx="4343400" cy="4343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181452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457200" y="1600200"/>
            <a:ext cx="7772400" cy="82867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2D56"/>
                </a:solidFill>
                <a:latin typeface="Trade Gothic LT Std"/>
                <a:ea typeface="+mj-ea"/>
                <a:cs typeface="+mj-cs"/>
              </a:defRPr>
            </a:lvl1pPr>
          </a:lstStyle>
          <a:p>
            <a:pPr algn="l"/>
            <a:r>
              <a:rPr lang="en-US" sz="4800" b="1" dirty="0">
                <a:solidFill>
                  <a:srgbClr val="003366"/>
                </a:solidFill>
                <a:latin typeface="Cambria" panose="02040503050406030204" pitchFamily="18" charset="0"/>
                <a:ea typeface="Cambria" panose="02040503050406030204" pitchFamily="18" charset="0"/>
              </a:rPr>
              <a:t>Mission</a:t>
            </a:r>
          </a:p>
        </p:txBody>
      </p:sp>
      <p:sp>
        <p:nvSpPr>
          <p:cNvPr id="7" name="Text Placeholder 2"/>
          <p:cNvSpPr txBox="1">
            <a:spLocks/>
          </p:cNvSpPr>
          <p:nvPr/>
        </p:nvSpPr>
        <p:spPr>
          <a:xfrm>
            <a:off x="457200" y="2428875"/>
            <a:ext cx="7772400" cy="359092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279ECE"/>
              </a:buClr>
              <a:buFont typeface="Arial"/>
              <a:buChar char="•"/>
              <a:defRPr sz="1800" kern="1200">
                <a:solidFill>
                  <a:srgbClr val="002D56"/>
                </a:solidFill>
                <a:latin typeface="Trade Gothic LT Std"/>
                <a:ea typeface="+mn-ea"/>
                <a:cs typeface="+mn-cs"/>
              </a:defRPr>
            </a:lvl1pPr>
            <a:lvl2pPr marL="742950" indent="-285750" algn="l" defTabSz="914400" rtl="0" eaLnBrk="1" latinLnBrk="0" hangingPunct="1">
              <a:spcBef>
                <a:spcPct val="20000"/>
              </a:spcBef>
              <a:buFont typeface="Arial" panose="020B0604020202020204" pitchFamily="34" charset="0"/>
              <a:buChar char="–"/>
              <a:defRPr sz="1800" kern="1200">
                <a:solidFill>
                  <a:srgbClr val="002D56"/>
                </a:solidFill>
                <a:latin typeface="Trade Gothic LT Std"/>
                <a:ea typeface="+mn-ea"/>
                <a:cs typeface="+mn-cs"/>
              </a:defRPr>
            </a:lvl2pPr>
            <a:lvl3pPr marL="1143000" indent="-228600" algn="l" defTabSz="914400" rtl="0" eaLnBrk="1" latinLnBrk="0" hangingPunct="1">
              <a:spcBef>
                <a:spcPct val="20000"/>
              </a:spcBef>
              <a:buFont typeface="Arial" panose="020B0604020202020204" pitchFamily="34" charset="0"/>
              <a:buChar char="•"/>
              <a:defRPr sz="1800" kern="1200">
                <a:solidFill>
                  <a:srgbClr val="002D56"/>
                </a:solidFill>
                <a:latin typeface="Trade Gothic LT Std"/>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rgbClr val="002D56"/>
                </a:solidFill>
                <a:latin typeface="Trade Gothic LT Std"/>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2D56"/>
                </a:solidFill>
                <a:latin typeface="Trade Gothic LT Std"/>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a:buNone/>
            </a:pPr>
            <a:r>
              <a:rPr lang="en-US" altLang="en-US" sz="2800" b="1" i="1" dirty="0">
                <a:latin typeface="Cambria" panose="02040503050406030204" pitchFamily="18" charset="0"/>
                <a:ea typeface="Cambria" panose="02040503050406030204" pitchFamily="18" charset="0"/>
              </a:rPr>
              <a:t>The mission of the Indiana Principal Leadership Institute is to provide building-level principals with the skills and tools needed to increase their personal leadership capacities, as well as to </a:t>
            </a:r>
            <a:r>
              <a:rPr lang="en-US" altLang="en-US" sz="3200" b="1" i="1" u="sng" dirty="0">
                <a:latin typeface="Cambria" panose="02040503050406030204" pitchFamily="18" charset="0"/>
                <a:ea typeface="Cambria" panose="02040503050406030204" pitchFamily="18" charset="0"/>
              </a:rPr>
              <a:t>increase the learning capacities of their schools.</a:t>
            </a:r>
          </a:p>
        </p:txBody>
      </p:sp>
      <p:sp>
        <p:nvSpPr>
          <p:cNvPr id="4" name="TextBox 3"/>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1213582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133600" y="1207480"/>
            <a:ext cx="4724400" cy="4499492"/>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 name="Oval 2"/>
          <p:cNvSpPr/>
          <p:nvPr/>
        </p:nvSpPr>
        <p:spPr>
          <a:xfrm>
            <a:off x="2978028" y="2165218"/>
            <a:ext cx="2965572" cy="2492634"/>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4" name="TextBox 3"/>
          <p:cNvSpPr txBox="1"/>
          <p:nvPr/>
        </p:nvSpPr>
        <p:spPr>
          <a:xfrm>
            <a:off x="2743200" y="2855841"/>
            <a:ext cx="3381375" cy="1323439"/>
          </a:xfrm>
          <a:prstGeom prst="rect">
            <a:avLst/>
          </a:prstGeom>
          <a:noFill/>
        </p:spPr>
        <p:txBody>
          <a:bodyPr wrap="square" rtlCol="0">
            <a:spAutoFit/>
          </a:bodyPr>
          <a:lstStyle/>
          <a:p>
            <a:pPr algn="ctr"/>
            <a:r>
              <a:rPr lang="en-US" sz="8000" b="1" dirty="0">
                <a:solidFill>
                  <a:prstClr val="white">
                    <a:lumMod val="85000"/>
                  </a:prstClr>
                </a:solidFill>
              </a:rPr>
              <a:t>NEXUS</a:t>
            </a:r>
          </a:p>
        </p:txBody>
      </p:sp>
      <p:sp>
        <p:nvSpPr>
          <p:cNvPr id="5" name="TextBox 4"/>
          <p:cNvSpPr txBox="1"/>
          <p:nvPr/>
        </p:nvSpPr>
        <p:spPr>
          <a:xfrm>
            <a:off x="3162218" y="2727015"/>
            <a:ext cx="2743200" cy="461665"/>
          </a:xfrm>
          <a:prstGeom prst="rect">
            <a:avLst/>
          </a:prstGeom>
          <a:solidFill>
            <a:schemeClr val="accent4">
              <a:lumMod val="60000"/>
              <a:lumOff val="40000"/>
            </a:schemeClr>
          </a:solidFill>
          <a:ln w="38100">
            <a:solidFill>
              <a:schemeClr val="tx1"/>
            </a:solidFill>
          </a:ln>
        </p:spPr>
        <p:txBody>
          <a:bodyPr wrap="square" rtlCol="0">
            <a:spAutoFit/>
          </a:bodyPr>
          <a:lstStyle/>
          <a:p>
            <a:pPr algn="ctr"/>
            <a:r>
              <a:rPr lang="en-US" sz="2400" dirty="0">
                <a:solidFill>
                  <a:prstClr val="black"/>
                </a:solidFill>
              </a:rPr>
              <a:t>SCHOOL CAPACITY</a:t>
            </a:r>
          </a:p>
        </p:txBody>
      </p:sp>
      <p:sp>
        <p:nvSpPr>
          <p:cNvPr id="6" name="TextBox 5"/>
          <p:cNvSpPr txBox="1"/>
          <p:nvPr/>
        </p:nvSpPr>
        <p:spPr>
          <a:xfrm>
            <a:off x="3009818" y="3798280"/>
            <a:ext cx="3048000" cy="461665"/>
          </a:xfrm>
          <a:prstGeom prst="rect">
            <a:avLst/>
          </a:prstGeom>
          <a:solidFill>
            <a:schemeClr val="accent6">
              <a:lumMod val="60000"/>
              <a:lumOff val="40000"/>
            </a:schemeClr>
          </a:solidFill>
          <a:ln w="38100">
            <a:solidFill>
              <a:schemeClr val="tx1"/>
            </a:solidFill>
          </a:ln>
        </p:spPr>
        <p:txBody>
          <a:bodyPr wrap="square" rtlCol="0">
            <a:spAutoFit/>
          </a:bodyPr>
          <a:lstStyle/>
          <a:p>
            <a:pPr algn="ctr"/>
            <a:r>
              <a:rPr lang="en-US" sz="2400" dirty="0">
                <a:solidFill>
                  <a:prstClr val="black"/>
                </a:solidFill>
              </a:rPr>
              <a:t>PERSONAL CAPACITY</a:t>
            </a:r>
          </a:p>
        </p:txBody>
      </p:sp>
      <p:sp>
        <p:nvSpPr>
          <p:cNvPr id="7" name="Rectangle 6"/>
          <p:cNvSpPr/>
          <p:nvPr/>
        </p:nvSpPr>
        <p:spPr>
          <a:xfrm>
            <a:off x="133350" y="2731480"/>
            <a:ext cx="2743200" cy="13607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TextBox 7"/>
          <p:cNvSpPr txBox="1"/>
          <p:nvPr/>
        </p:nvSpPr>
        <p:spPr>
          <a:xfrm>
            <a:off x="152400" y="2731480"/>
            <a:ext cx="2092569" cy="307777"/>
          </a:xfrm>
          <a:prstGeom prst="rect">
            <a:avLst/>
          </a:prstGeom>
          <a:noFill/>
        </p:spPr>
        <p:txBody>
          <a:bodyPr wrap="square" rtlCol="0">
            <a:spAutoFit/>
          </a:bodyPr>
          <a:lstStyle/>
          <a:p>
            <a:r>
              <a:rPr lang="en-US" sz="1400" b="1" dirty="0">
                <a:solidFill>
                  <a:srgbClr val="8064A2">
                    <a:lumMod val="75000"/>
                  </a:srgbClr>
                </a:solidFill>
              </a:rPr>
              <a:t>TEAM ACTION RESEARCH</a:t>
            </a:r>
          </a:p>
        </p:txBody>
      </p:sp>
      <p:sp>
        <p:nvSpPr>
          <p:cNvPr id="9" name="Text Box 7"/>
          <p:cNvSpPr txBox="1">
            <a:spLocks noChangeArrowheads="1"/>
          </p:cNvSpPr>
          <p:nvPr/>
        </p:nvSpPr>
        <p:spPr bwMode="auto">
          <a:xfrm>
            <a:off x="457200" y="3039257"/>
            <a:ext cx="762000" cy="361950"/>
          </a:xfrm>
          <a:prstGeom prst="rect">
            <a:avLst/>
          </a:prstGeom>
          <a:solidFill>
            <a:schemeClr val="accent4">
              <a:lumMod val="60000"/>
              <a:lumOff val="40000"/>
            </a:schemeClr>
          </a:solidFill>
          <a:ln w="317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800" dirty="0">
                <a:solidFill>
                  <a:prstClr val="black"/>
                </a:solidFill>
                <a:ea typeface="Calibri"/>
                <a:cs typeface="Times New Roman"/>
              </a:rPr>
              <a:t>collect, analyze data</a:t>
            </a:r>
          </a:p>
        </p:txBody>
      </p:sp>
      <p:sp>
        <p:nvSpPr>
          <p:cNvPr id="10" name="Text Box 6"/>
          <p:cNvSpPr txBox="1">
            <a:spLocks noChangeArrowheads="1"/>
          </p:cNvSpPr>
          <p:nvPr/>
        </p:nvSpPr>
        <p:spPr bwMode="auto">
          <a:xfrm>
            <a:off x="1905000" y="3039257"/>
            <a:ext cx="720969" cy="366236"/>
          </a:xfrm>
          <a:prstGeom prst="rect">
            <a:avLst/>
          </a:prstGeom>
          <a:solidFill>
            <a:schemeClr val="accent4">
              <a:lumMod val="60000"/>
              <a:lumOff val="40000"/>
            </a:schemeClr>
          </a:solidFill>
          <a:ln w="317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900" dirty="0">
                <a:solidFill>
                  <a:prstClr val="black"/>
                </a:solidFill>
                <a:ea typeface="Calibri"/>
                <a:cs typeface="Times New Roman"/>
              </a:rPr>
              <a:t>practice</a:t>
            </a:r>
          </a:p>
        </p:txBody>
      </p:sp>
      <p:sp>
        <p:nvSpPr>
          <p:cNvPr id="11" name="Text Box 15"/>
          <p:cNvSpPr txBox="1">
            <a:spLocks noChangeArrowheads="1"/>
          </p:cNvSpPr>
          <p:nvPr/>
        </p:nvSpPr>
        <p:spPr bwMode="auto">
          <a:xfrm>
            <a:off x="1222049" y="3572657"/>
            <a:ext cx="797169" cy="366236"/>
          </a:xfrm>
          <a:prstGeom prst="rect">
            <a:avLst/>
          </a:prstGeom>
          <a:solidFill>
            <a:schemeClr val="accent4">
              <a:lumMod val="60000"/>
              <a:lumOff val="40000"/>
            </a:schemeClr>
          </a:solidFill>
          <a:ln w="317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900" dirty="0">
                <a:solidFill>
                  <a:prstClr val="black"/>
                </a:solidFill>
                <a:ea typeface="Calibri"/>
                <a:cs typeface="Times New Roman"/>
              </a:rPr>
              <a:t>reflect, make adjustments</a:t>
            </a:r>
          </a:p>
        </p:txBody>
      </p:sp>
      <p:sp>
        <p:nvSpPr>
          <p:cNvPr id="12" name="Curved Right Arrow 11"/>
          <p:cNvSpPr/>
          <p:nvPr/>
        </p:nvSpPr>
        <p:spPr>
          <a:xfrm>
            <a:off x="1295400" y="3115457"/>
            <a:ext cx="228600" cy="366236"/>
          </a:xfrm>
          <a:prstGeom prst="curv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3" name="Curved Right Arrow 12"/>
          <p:cNvSpPr/>
          <p:nvPr/>
        </p:nvSpPr>
        <p:spPr>
          <a:xfrm rot="10800000">
            <a:off x="1605086" y="3115457"/>
            <a:ext cx="235923" cy="371590"/>
          </a:xfrm>
          <a:prstGeom prst="curv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14" name="Rectangle 13"/>
          <p:cNvSpPr/>
          <p:nvPr/>
        </p:nvSpPr>
        <p:spPr>
          <a:xfrm>
            <a:off x="6241439" y="2883880"/>
            <a:ext cx="2743200" cy="137159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5" name="TextBox 14"/>
          <p:cNvSpPr txBox="1"/>
          <p:nvPr/>
        </p:nvSpPr>
        <p:spPr>
          <a:xfrm>
            <a:off x="6975231" y="3947703"/>
            <a:ext cx="2092569" cy="307777"/>
          </a:xfrm>
          <a:prstGeom prst="rect">
            <a:avLst/>
          </a:prstGeom>
          <a:noFill/>
        </p:spPr>
        <p:txBody>
          <a:bodyPr wrap="square" rtlCol="0">
            <a:spAutoFit/>
          </a:bodyPr>
          <a:lstStyle/>
          <a:p>
            <a:r>
              <a:rPr lang="en-US" sz="1400" b="1" dirty="0">
                <a:solidFill>
                  <a:srgbClr val="F79646">
                    <a:lumMod val="75000"/>
                  </a:srgbClr>
                </a:solidFill>
              </a:rPr>
              <a:t>SELF ACTION RESEARCH</a:t>
            </a:r>
          </a:p>
        </p:txBody>
      </p:sp>
      <p:sp>
        <p:nvSpPr>
          <p:cNvPr id="16" name="Text Box 7"/>
          <p:cNvSpPr txBox="1">
            <a:spLocks noChangeArrowheads="1"/>
          </p:cNvSpPr>
          <p:nvPr/>
        </p:nvSpPr>
        <p:spPr bwMode="auto">
          <a:xfrm>
            <a:off x="6552031" y="3036280"/>
            <a:ext cx="762000" cy="361950"/>
          </a:xfrm>
          <a:prstGeom prst="rect">
            <a:avLst/>
          </a:prstGeom>
          <a:solidFill>
            <a:schemeClr val="accent6">
              <a:lumMod val="60000"/>
              <a:lumOff val="40000"/>
            </a:schemeClr>
          </a:solidFill>
          <a:ln w="317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800" dirty="0">
                <a:solidFill>
                  <a:prstClr val="black"/>
                </a:solidFill>
                <a:ea typeface="Calibri"/>
                <a:cs typeface="Times New Roman"/>
              </a:rPr>
              <a:t>collect, analyze data</a:t>
            </a:r>
          </a:p>
        </p:txBody>
      </p:sp>
      <p:sp>
        <p:nvSpPr>
          <p:cNvPr id="17" name="Text Box 6"/>
          <p:cNvSpPr txBox="1">
            <a:spLocks noChangeArrowheads="1"/>
          </p:cNvSpPr>
          <p:nvPr/>
        </p:nvSpPr>
        <p:spPr bwMode="auto">
          <a:xfrm>
            <a:off x="8051107" y="3036280"/>
            <a:ext cx="720969" cy="366236"/>
          </a:xfrm>
          <a:prstGeom prst="rect">
            <a:avLst/>
          </a:prstGeom>
          <a:solidFill>
            <a:schemeClr val="accent6">
              <a:lumMod val="60000"/>
              <a:lumOff val="40000"/>
            </a:schemeClr>
          </a:solidFill>
          <a:ln w="317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900" dirty="0">
                <a:solidFill>
                  <a:prstClr val="black"/>
                </a:solidFill>
                <a:ea typeface="Calibri"/>
                <a:cs typeface="Times New Roman"/>
              </a:rPr>
              <a:t>practice</a:t>
            </a:r>
          </a:p>
        </p:txBody>
      </p:sp>
      <p:sp>
        <p:nvSpPr>
          <p:cNvPr id="18" name="Text Box 15"/>
          <p:cNvSpPr txBox="1">
            <a:spLocks noChangeArrowheads="1"/>
          </p:cNvSpPr>
          <p:nvPr/>
        </p:nvSpPr>
        <p:spPr bwMode="auto">
          <a:xfrm>
            <a:off x="7330138" y="3569680"/>
            <a:ext cx="797169" cy="366236"/>
          </a:xfrm>
          <a:prstGeom prst="rect">
            <a:avLst/>
          </a:prstGeom>
          <a:solidFill>
            <a:schemeClr val="accent6">
              <a:lumMod val="60000"/>
              <a:lumOff val="40000"/>
            </a:schemeClr>
          </a:solidFill>
          <a:ln w="3175">
            <a:solidFill>
              <a:srgbClr val="000000"/>
            </a:solidFill>
            <a:miter lim="800000"/>
            <a:headEnd/>
            <a:tailEnd/>
          </a:ln>
        </p:spPr>
        <p:txBody>
          <a:bodyPr rot="0" vert="horz" wrap="square" lIns="91440" tIns="45720" rIns="91440" bIns="45720" anchor="t" anchorCtr="0" upright="1">
            <a:noAutofit/>
          </a:bodyPr>
          <a:lstStyle/>
          <a:p>
            <a:pPr algn="ctr">
              <a:lnSpc>
                <a:spcPct val="115000"/>
              </a:lnSpc>
              <a:spcAft>
                <a:spcPts val="1000"/>
              </a:spcAft>
            </a:pPr>
            <a:r>
              <a:rPr lang="en-US" sz="900" dirty="0">
                <a:solidFill>
                  <a:prstClr val="black"/>
                </a:solidFill>
                <a:ea typeface="Calibri"/>
                <a:cs typeface="Times New Roman"/>
              </a:rPr>
              <a:t>reflect, make adjustments</a:t>
            </a:r>
          </a:p>
        </p:txBody>
      </p:sp>
      <p:sp>
        <p:nvSpPr>
          <p:cNvPr id="19" name="Curved Right Arrow 18"/>
          <p:cNvSpPr/>
          <p:nvPr/>
        </p:nvSpPr>
        <p:spPr>
          <a:xfrm>
            <a:off x="7403489" y="3112480"/>
            <a:ext cx="228600" cy="366236"/>
          </a:xfrm>
          <a:prstGeom prst="curv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0" name="Curved Right Arrow 19"/>
          <p:cNvSpPr/>
          <p:nvPr/>
        </p:nvSpPr>
        <p:spPr>
          <a:xfrm rot="10800000">
            <a:off x="7713175" y="3112480"/>
            <a:ext cx="235923" cy="371590"/>
          </a:xfrm>
          <a:prstGeom prst="curvedRight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black"/>
              </a:solidFill>
            </a:endParaRPr>
          </a:p>
        </p:txBody>
      </p:sp>
      <p:sp>
        <p:nvSpPr>
          <p:cNvPr id="21" name="Down Arrow 20"/>
          <p:cNvSpPr/>
          <p:nvPr/>
        </p:nvSpPr>
        <p:spPr>
          <a:xfrm rot="10800000">
            <a:off x="3390900" y="1436080"/>
            <a:ext cx="2209800" cy="1219200"/>
          </a:xfrm>
          <a:prstGeom prst="downArrow">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2" name="TextBox 21"/>
          <p:cNvSpPr txBox="1"/>
          <p:nvPr/>
        </p:nvSpPr>
        <p:spPr>
          <a:xfrm>
            <a:off x="3886118" y="1722020"/>
            <a:ext cx="1295400" cy="830997"/>
          </a:xfrm>
          <a:prstGeom prst="rect">
            <a:avLst/>
          </a:prstGeom>
          <a:noFill/>
        </p:spPr>
        <p:txBody>
          <a:bodyPr wrap="square" rtlCol="0">
            <a:spAutoFit/>
          </a:bodyPr>
          <a:lstStyle/>
          <a:p>
            <a:pPr algn="ctr"/>
            <a:r>
              <a:rPr lang="en-US" sz="1200" dirty="0">
                <a:solidFill>
                  <a:prstClr val="black"/>
                </a:solidFill>
              </a:rPr>
              <a:t>CREATE/REVISE SCHOOL IMPROVEMENT PLAN</a:t>
            </a:r>
          </a:p>
        </p:txBody>
      </p:sp>
      <p:sp>
        <p:nvSpPr>
          <p:cNvPr id="23" name="Down Arrow 22"/>
          <p:cNvSpPr/>
          <p:nvPr/>
        </p:nvSpPr>
        <p:spPr>
          <a:xfrm>
            <a:off x="3390900" y="4331680"/>
            <a:ext cx="2209800" cy="1143000"/>
          </a:xfrm>
          <a:prstGeom prst="downArrow">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4" name="Bent-Up Arrow 23"/>
          <p:cNvSpPr/>
          <p:nvPr/>
        </p:nvSpPr>
        <p:spPr>
          <a:xfrm>
            <a:off x="5486400" y="4267200"/>
            <a:ext cx="2631831" cy="1882585"/>
          </a:xfrm>
          <a:prstGeom prst="bentUpArrow">
            <a:avLst>
              <a:gd name="adj1" fmla="val 25000"/>
              <a:gd name="adj2" fmla="val 25711"/>
              <a:gd name="adj3" fmla="val 434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5" name="Bent-Up Arrow 24"/>
          <p:cNvSpPr/>
          <p:nvPr/>
        </p:nvSpPr>
        <p:spPr>
          <a:xfrm rot="10800000">
            <a:off x="949569" y="860614"/>
            <a:ext cx="2631831" cy="1882585"/>
          </a:xfrm>
          <a:prstGeom prst="bentUpArrow">
            <a:avLst>
              <a:gd name="adj1" fmla="val 25000"/>
              <a:gd name="adj2" fmla="val 25711"/>
              <a:gd name="adj3" fmla="val 4345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6" name="TextBox 25"/>
          <p:cNvSpPr txBox="1"/>
          <p:nvPr/>
        </p:nvSpPr>
        <p:spPr>
          <a:xfrm>
            <a:off x="1752600" y="838148"/>
            <a:ext cx="2057400" cy="369332"/>
          </a:xfrm>
          <a:prstGeom prst="rect">
            <a:avLst/>
          </a:prstGeom>
          <a:noFill/>
        </p:spPr>
        <p:txBody>
          <a:bodyPr wrap="square" rtlCol="0">
            <a:spAutoFit/>
          </a:bodyPr>
          <a:lstStyle/>
          <a:p>
            <a:r>
              <a:rPr lang="en-US" b="1" dirty="0">
                <a:solidFill>
                  <a:srgbClr val="8064A2">
                    <a:lumMod val="75000"/>
                  </a:srgbClr>
                </a:solidFill>
              </a:rPr>
              <a:t>REFLECTION</a:t>
            </a:r>
          </a:p>
        </p:txBody>
      </p:sp>
      <p:sp>
        <p:nvSpPr>
          <p:cNvPr id="27" name="TextBox 26"/>
          <p:cNvSpPr txBox="1"/>
          <p:nvPr/>
        </p:nvSpPr>
        <p:spPr>
          <a:xfrm>
            <a:off x="6096000" y="5706972"/>
            <a:ext cx="2057400" cy="369332"/>
          </a:xfrm>
          <a:prstGeom prst="rect">
            <a:avLst/>
          </a:prstGeom>
          <a:noFill/>
        </p:spPr>
        <p:txBody>
          <a:bodyPr wrap="square" rtlCol="0">
            <a:spAutoFit/>
          </a:bodyPr>
          <a:lstStyle/>
          <a:p>
            <a:r>
              <a:rPr lang="en-US" b="1" dirty="0">
                <a:solidFill>
                  <a:srgbClr val="F79646">
                    <a:lumMod val="75000"/>
                  </a:srgbClr>
                </a:solidFill>
              </a:rPr>
              <a:t>REFLECTION</a:t>
            </a:r>
          </a:p>
        </p:txBody>
      </p:sp>
      <p:sp>
        <p:nvSpPr>
          <p:cNvPr id="28" name="TextBox 27"/>
          <p:cNvSpPr txBox="1"/>
          <p:nvPr/>
        </p:nvSpPr>
        <p:spPr>
          <a:xfrm>
            <a:off x="7772400" y="2699240"/>
            <a:ext cx="1397611" cy="246221"/>
          </a:xfrm>
          <a:prstGeom prst="rect">
            <a:avLst/>
          </a:prstGeom>
          <a:noFill/>
        </p:spPr>
        <p:txBody>
          <a:bodyPr wrap="square" rtlCol="0">
            <a:spAutoFit/>
          </a:bodyPr>
          <a:lstStyle/>
          <a:p>
            <a:pPr algn="ctr"/>
            <a:r>
              <a:rPr lang="en-US" sz="1000" b="1" dirty="0">
                <a:solidFill>
                  <a:srgbClr val="F79646">
                    <a:lumMod val="75000"/>
                  </a:srgbClr>
                </a:solidFill>
              </a:rPr>
              <a:t>away from seminar</a:t>
            </a:r>
          </a:p>
        </p:txBody>
      </p:sp>
      <p:sp>
        <p:nvSpPr>
          <p:cNvPr id="29" name="TextBox 28"/>
          <p:cNvSpPr txBox="1"/>
          <p:nvPr/>
        </p:nvSpPr>
        <p:spPr>
          <a:xfrm>
            <a:off x="-76200" y="4026880"/>
            <a:ext cx="1397611" cy="246221"/>
          </a:xfrm>
          <a:prstGeom prst="rect">
            <a:avLst/>
          </a:prstGeom>
          <a:noFill/>
        </p:spPr>
        <p:txBody>
          <a:bodyPr wrap="square" rtlCol="0">
            <a:spAutoFit/>
          </a:bodyPr>
          <a:lstStyle/>
          <a:p>
            <a:pPr algn="ctr"/>
            <a:r>
              <a:rPr lang="en-US" sz="1000" b="1" dirty="0">
                <a:solidFill>
                  <a:srgbClr val="8064A2">
                    <a:lumMod val="75000"/>
                  </a:srgbClr>
                </a:solidFill>
              </a:rPr>
              <a:t>away from seminar</a:t>
            </a:r>
          </a:p>
        </p:txBody>
      </p:sp>
      <p:sp>
        <p:nvSpPr>
          <p:cNvPr id="30" name="TextBox 29"/>
          <p:cNvSpPr txBox="1"/>
          <p:nvPr/>
        </p:nvSpPr>
        <p:spPr>
          <a:xfrm>
            <a:off x="3098189" y="216880"/>
            <a:ext cx="1397611" cy="246221"/>
          </a:xfrm>
          <a:prstGeom prst="rect">
            <a:avLst/>
          </a:prstGeom>
          <a:noFill/>
        </p:spPr>
        <p:txBody>
          <a:bodyPr wrap="square" rtlCol="0">
            <a:spAutoFit/>
          </a:bodyPr>
          <a:lstStyle/>
          <a:p>
            <a:pPr algn="ctr"/>
            <a:r>
              <a:rPr lang="en-US" sz="1000" b="1" dirty="0">
                <a:solidFill>
                  <a:srgbClr val="8064A2">
                    <a:lumMod val="75000"/>
                  </a:srgbClr>
                </a:solidFill>
              </a:rPr>
              <a:t>at seminar</a:t>
            </a:r>
          </a:p>
        </p:txBody>
      </p:sp>
      <p:sp>
        <p:nvSpPr>
          <p:cNvPr id="31" name="TextBox 30"/>
          <p:cNvSpPr txBox="1"/>
          <p:nvPr/>
        </p:nvSpPr>
        <p:spPr>
          <a:xfrm>
            <a:off x="4545989" y="6465280"/>
            <a:ext cx="1397611" cy="246221"/>
          </a:xfrm>
          <a:prstGeom prst="rect">
            <a:avLst/>
          </a:prstGeom>
          <a:noFill/>
        </p:spPr>
        <p:txBody>
          <a:bodyPr wrap="square" rtlCol="0">
            <a:spAutoFit/>
          </a:bodyPr>
          <a:lstStyle/>
          <a:p>
            <a:pPr algn="ctr"/>
            <a:r>
              <a:rPr lang="en-US" sz="1000" b="1" dirty="0">
                <a:solidFill>
                  <a:srgbClr val="F79646">
                    <a:lumMod val="75000"/>
                  </a:srgbClr>
                </a:solidFill>
              </a:rPr>
              <a:t>at seminar</a:t>
            </a:r>
          </a:p>
        </p:txBody>
      </p:sp>
      <p:cxnSp>
        <p:nvCxnSpPr>
          <p:cNvPr id="32" name="Straight Arrow Connector 31"/>
          <p:cNvCxnSpPr/>
          <p:nvPr/>
        </p:nvCxnSpPr>
        <p:spPr>
          <a:xfrm flipH="1">
            <a:off x="6083911" y="4103080"/>
            <a:ext cx="926489"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209800" y="2883880"/>
            <a:ext cx="858716" cy="14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 Box 4"/>
          <p:cNvSpPr txBox="1">
            <a:spLocks noChangeArrowheads="1"/>
          </p:cNvSpPr>
          <p:nvPr/>
        </p:nvSpPr>
        <p:spPr bwMode="auto">
          <a:xfrm>
            <a:off x="3511062" y="5489741"/>
            <a:ext cx="2051538" cy="1040368"/>
          </a:xfrm>
          <a:prstGeom prst="rect">
            <a:avLst/>
          </a:prstGeom>
          <a:solidFill>
            <a:schemeClr val="bg1">
              <a:lumMod val="85000"/>
            </a:schemeClr>
          </a:solidFill>
          <a:ln w="9525">
            <a:noFill/>
            <a:miter lim="800000"/>
            <a:headEnd/>
            <a:tailEnd/>
          </a:ln>
        </p:spPr>
        <p:txBody>
          <a:bodyPr rot="0" vert="horz" wrap="square" lIns="91440" tIns="45720" rIns="91440" bIns="45720" anchor="t" anchorCtr="0" upright="1">
            <a:noAutofit/>
          </a:bodyPr>
          <a:lstStyle/>
          <a:p>
            <a:pPr algn="ctr">
              <a:lnSpc>
                <a:spcPct val="115000"/>
              </a:lnSpc>
              <a:spcAft>
                <a:spcPts val="1000"/>
              </a:spcAft>
            </a:pPr>
            <a:endParaRPr lang="en-US" sz="900" dirty="0">
              <a:solidFill>
                <a:prstClr val="black"/>
              </a:solidFill>
              <a:ea typeface="Calibri"/>
              <a:cs typeface="Times New Roman"/>
            </a:endParaRPr>
          </a:p>
          <a:p>
            <a:pPr algn="ctr">
              <a:lnSpc>
                <a:spcPct val="115000"/>
              </a:lnSpc>
              <a:spcAft>
                <a:spcPts val="1000"/>
              </a:spcAft>
            </a:pPr>
            <a:r>
              <a:rPr lang="en-US" sz="900" dirty="0">
                <a:solidFill>
                  <a:srgbClr val="F79646">
                    <a:lumMod val="75000"/>
                  </a:srgbClr>
                </a:solidFill>
                <a:ea typeface="Calibri"/>
                <a:cs typeface="Times New Roman"/>
              </a:rPr>
              <a:t>Personal Commitment, Identify Limitations, Promises and Obligations, Identify External Support, E</a:t>
            </a:r>
            <a:r>
              <a:rPr lang="en-US" sz="900" dirty="0">
                <a:solidFill>
                  <a:srgbClr val="F79646">
                    <a:lumMod val="75000"/>
                  </a:srgbClr>
                </a:solidFill>
              </a:rPr>
              <a:t>xamine Leadership Capacity – Set/Revise Goals.</a:t>
            </a:r>
          </a:p>
          <a:p>
            <a:pPr algn="ctr">
              <a:lnSpc>
                <a:spcPct val="115000"/>
              </a:lnSpc>
              <a:spcAft>
                <a:spcPts val="1000"/>
              </a:spcAft>
            </a:pPr>
            <a:endParaRPr lang="en-US" sz="900" dirty="0">
              <a:solidFill>
                <a:prstClr val="black"/>
              </a:solidFill>
              <a:ea typeface="Calibri"/>
              <a:cs typeface="Times New Roman"/>
            </a:endParaRPr>
          </a:p>
        </p:txBody>
      </p:sp>
      <p:sp>
        <p:nvSpPr>
          <p:cNvPr id="35" name="TextBox 34"/>
          <p:cNvSpPr txBox="1"/>
          <p:nvPr/>
        </p:nvSpPr>
        <p:spPr>
          <a:xfrm>
            <a:off x="3587262" y="5489741"/>
            <a:ext cx="1822938" cy="307777"/>
          </a:xfrm>
          <a:prstGeom prst="rect">
            <a:avLst/>
          </a:prstGeom>
          <a:noFill/>
        </p:spPr>
        <p:txBody>
          <a:bodyPr wrap="square" rtlCol="0">
            <a:spAutoFit/>
          </a:bodyPr>
          <a:lstStyle/>
          <a:p>
            <a:pPr algn="ctr"/>
            <a:r>
              <a:rPr lang="en-US" sz="1400" b="1" dirty="0">
                <a:solidFill>
                  <a:srgbClr val="F79646">
                    <a:lumMod val="75000"/>
                  </a:srgbClr>
                </a:solidFill>
              </a:rPr>
              <a:t>SELF ASSESSMENT</a:t>
            </a:r>
          </a:p>
        </p:txBody>
      </p:sp>
      <p:sp>
        <p:nvSpPr>
          <p:cNvPr id="36" name="Text Box 4"/>
          <p:cNvSpPr txBox="1">
            <a:spLocks noChangeArrowheads="1"/>
          </p:cNvSpPr>
          <p:nvPr/>
        </p:nvSpPr>
        <p:spPr bwMode="auto">
          <a:xfrm>
            <a:off x="3508049" y="395712"/>
            <a:ext cx="2051538" cy="1040368"/>
          </a:xfrm>
          <a:prstGeom prst="rect">
            <a:avLst/>
          </a:prstGeom>
          <a:solidFill>
            <a:schemeClr val="bg1">
              <a:lumMod val="85000"/>
            </a:schemeClr>
          </a:solidFill>
          <a:ln w="9525">
            <a:noFill/>
            <a:miter lim="800000"/>
            <a:headEnd/>
            <a:tailEnd/>
          </a:ln>
        </p:spPr>
        <p:txBody>
          <a:bodyPr rot="0" vert="horz" wrap="square" lIns="91440" tIns="45720" rIns="91440" bIns="45720" anchor="t" anchorCtr="0" upright="1">
            <a:noAutofit/>
          </a:bodyPr>
          <a:lstStyle/>
          <a:p>
            <a:pPr algn="ctr">
              <a:lnSpc>
                <a:spcPct val="115000"/>
              </a:lnSpc>
              <a:spcAft>
                <a:spcPts val="1000"/>
              </a:spcAft>
            </a:pPr>
            <a:endParaRPr lang="en-US" sz="900" dirty="0">
              <a:solidFill>
                <a:prstClr val="black"/>
              </a:solidFill>
              <a:ea typeface="Calibri"/>
              <a:cs typeface="Times New Roman"/>
            </a:endParaRPr>
          </a:p>
          <a:p>
            <a:pPr algn="ctr">
              <a:lnSpc>
                <a:spcPct val="115000"/>
              </a:lnSpc>
              <a:spcAft>
                <a:spcPts val="1000"/>
              </a:spcAft>
            </a:pPr>
            <a:r>
              <a:rPr lang="en-US" sz="900" dirty="0">
                <a:solidFill>
                  <a:srgbClr val="8064A2">
                    <a:lumMod val="75000"/>
                  </a:srgbClr>
                </a:solidFill>
                <a:ea typeface="Calibri"/>
                <a:cs typeface="Times New Roman"/>
              </a:rPr>
              <a:t>Faculty Commitment, Identify Limitations, Promises and Obligations, Identify External Support, E</a:t>
            </a:r>
            <a:r>
              <a:rPr lang="en-US" sz="900" dirty="0">
                <a:solidFill>
                  <a:srgbClr val="8064A2">
                    <a:lumMod val="75000"/>
                  </a:srgbClr>
                </a:solidFill>
              </a:rPr>
              <a:t>xamine Learning Capacity – Set/Revise Goals</a:t>
            </a:r>
            <a:r>
              <a:rPr lang="en-US" sz="900" dirty="0">
                <a:solidFill>
                  <a:prstClr val="black"/>
                </a:solidFill>
              </a:rPr>
              <a:t>.</a:t>
            </a:r>
          </a:p>
          <a:p>
            <a:pPr algn="ctr">
              <a:lnSpc>
                <a:spcPct val="115000"/>
              </a:lnSpc>
              <a:spcAft>
                <a:spcPts val="1000"/>
              </a:spcAft>
            </a:pPr>
            <a:endParaRPr lang="en-US" sz="900" dirty="0">
              <a:solidFill>
                <a:prstClr val="black"/>
              </a:solidFill>
              <a:ea typeface="Calibri"/>
              <a:cs typeface="Times New Roman"/>
            </a:endParaRPr>
          </a:p>
        </p:txBody>
      </p:sp>
      <p:sp>
        <p:nvSpPr>
          <p:cNvPr id="37" name="TextBox 36"/>
          <p:cNvSpPr txBox="1"/>
          <p:nvPr/>
        </p:nvSpPr>
        <p:spPr>
          <a:xfrm>
            <a:off x="3587262" y="395712"/>
            <a:ext cx="1822938" cy="307777"/>
          </a:xfrm>
          <a:prstGeom prst="rect">
            <a:avLst/>
          </a:prstGeom>
          <a:noFill/>
        </p:spPr>
        <p:txBody>
          <a:bodyPr wrap="square" rtlCol="0">
            <a:spAutoFit/>
          </a:bodyPr>
          <a:lstStyle/>
          <a:p>
            <a:pPr algn="ctr"/>
            <a:r>
              <a:rPr lang="en-US" sz="1400" b="1" dirty="0">
                <a:solidFill>
                  <a:srgbClr val="8064A2">
                    <a:lumMod val="75000"/>
                  </a:srgbClr>
                </a:solidFill>
              </a:rPr>
              <a:t>SCHOOL ASSESSMENT</a:t>
            </a:r>
          </a:p>
        </p:txBody>
      </p:sp>
      <p:sp>
        <p:nvSpPr>
          <p:cNvPr id="39" name="TextBox 38"/>
          <p:cNvSpPr txBox="1"/>
          <p:nvPr/>
        </p:nvSpPr>
        <p:spPr>
          <a:xfrm>
            <a:off x="175663" y="1015336"/>
            <a:ext cx="893884" cy="369332"/>
          </a:xfrm>
          <a:prstGeom prst="rect">
            <a:avLst/>
          </a:prstGeom>
          <a:noFill/>
        </p:spPr>
        <p:txBody>
          <a:bodyPr wrap="square" rtlCol="0">
            <a:spAutoFit/>
          </a:bodyPr>
          <a:lstStyle/>
          <a:p>
            <a:r>
              <a:rPr lang="en-US" b="1" dirty="0">
                <a:solidFill>
                  <a:srgbClr val="8064A2">
                    <a:lumMod val="75000"/>
                  </a:srgbClr>
                </a:solidFill>
              </a:rPr>
              <a:t>YEAR 2</a:t>
            </a:r>
          </a:p>
        </p:txBody>
      </p:sp>
      <p:sp>
        <p:nvSpPr>
          <p:cNvPr id="40" name="TextBox 39"/>
          <p:cNvSpPr txBox="1"/>
          <p:nvPr/>
        </p:nvSpPr>
        <p:spPr>
          <a:xfrm>
            <a:off x="7831136" y="2045680"/>
            <a:ext cx="1016409" cy="369332"/>
          </a:xfrm>
          <a:prstGeom prst="rect">
            <a:avLst/>
          </a:prstGeom>
          <a:noFill/>
        </p:spPr>
        <p:txBody>
          <a:bodyPr wrap="square" rtlCol="0">
            <a:spAutoFit/>
          </a:bodyPr>
          <a:lstStyle/>
          <a:p>
            <a:pPr algn="just"/>
            <a:r>
              <a:rPr lang="en-US" b="1" dirty="0">
                <a:solidFill>
                  <a:srgbClr val="F79646">
                    <a:lumMod val="75000"/>
                  </a:srgbClr>
                </a:solidFill>
              </a:rPr>
              <a:t>YEAR 1</a:t>
            </a:r>
          </a:p>
        </p:txBody>
      </p:sp>
      <p:sp>
        <p:nvSpPr>
          <p:cNvPr id="41" name="TextBox 40"/>
          <p:cNvSpPr txBox="1"/>
          <p:nvPr/>
        </p:nvSpPr>
        <p:spPr>
          <a:xfrm>
            <a:off x="3924300" y="4491283"/>
            <a:ext cx="1181100" cy="646331"/>
          </a:xfrm>
          <a:prstGeom prst="rect">
            <a:avLst/>
          </a:prstGeom>
          <a:noFill/>
        </p:spPr>
        <p:txBody>
          <a:bodyPr wrap="square" rtlCol="0">
            <a:spAutoFit/>
          </a:bodyPr>
          <a:lstStyle/>
          <a:p>
            <a:pPr algn="ctr"/>
            <a:r>
              <a:rPr lang="en-US" sz="1200" dirty="0">
                <a:solidFill>
                  <a:prstClr val="black"/>
                </a:solidFill>
              </a:rPr>
              <a:t>CREATE/REVISE LEADERSHIP CAPACITY PLAN</a:t>
            </a:r>
          </a:p>
        </p:txBody>
      </p:sp>
    </p:spTree>
    <p:extLst>
      <p:ext uri="{BB962C8B-B14F-4D97-AF65-F5344CB8AC3E}">
        <p14:creationId xmlns:p14="http://schemas.microsoft.com/office/powerpoint/2010/main" val="274664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733800" cy="1143000"/>
          </a:xfrm>
        </p:spPr>
        <p:txBody>
          <a:bodyPr/>
          <a:lstStyle/>
          <a:p>
            <a:endParaRPr lang="en-US" dirty="0"/>
          </a:p>
        </p:txBody>
      </p:sp>
      <p:sp>
        <p:nvSpPr>
          <p:cNvPr id="3" name="Content Placeholder 2"/>
          <p:cNvSpPr>
            <a:spLocks noGrp="1"/>
          </p:cNvSpPr>
          <p:nvPr>
            <p:ph idx="1"/>
          </p:nvPr>
        </p:nvSpPr>
        <p:spPr>
          <a:xfrm>
            <a:off x="457200" y="1600200"/>
            <a:ext cx="4953000" cy="4525963"/>
          </a:xfrm>
        </p:spPr>
        <p:txBody>
          <a:bodyPr>
            <a:normAutofit fontScale="77500" lnSpcReduction="20000"/>
          </a:bodyPr>
          <a:lstStyle/>
          <a:p>
            <a:pPr marL="0" indent="0" algn="ctr">
              <a:buNone/>
            </a:pPr>
            <a:r>
              <a:rPr lang="en-US" sz="4000" b="1" u="sng" dirty="0">
                <a:latin typeface="Cambria" panose="02040503050406030204" pitchFamily="18" charset="0"/>
                <a:ea typeface="Cambria" panose="02040503050406030204" pitchFamily="18" charset="0"/>
              </a:rPr>
              <a:t>Year 2</a:t>
            </a:r>
          </a:p>
          <a:p>
            <a:pPr marL="0" indent="0" algn="ctr">
              <a:buNone/>
            </a:pPr>
            <a:endParaRPr lang="en-US" sz="1000" u="sng"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Focus now shifts to your school</a:t>
            </a:r>
          </a:p>
          <a:p>
            <a:pPr marL="0" indent="0">
              <a:buNone/>
            </a:pPr>
            <a:endParaRPr lang="en-US" sz="9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2 teacher-leaders join you</a:t>
            </a:r>
          </a:p>
          <a:p>
            <a:endParaRPr lang="en-US" sz="900" dirty="0">
              <a:latin typeface="Cambria" panose="02040503050406030204" pitchFamily="18" charset="0"/>
              <a:ea typeface="Cambria" panose="02040503050406030204" pitchFamily="18" charset="0"/>
            </a:endParaRPr>
          </a:p>
          <a:p>
            <a:pPr marL="0" indent="0">
              <a:buNone/>
            </a:pPr>
            <a:endParaRPr lang="en-US" sz="900" dirty="0">
              <a:latin typeface="Cambria" panose="02040503050406030204" pitchFamily="18" charset="0"/>
              <a:ea typeface="Cambria" panose="02040503050406030204" pitchFamily="18" charset="0"/>
            </a:endParaRPr>
          </a:p>
          <a:p>
            <a:r>
              <a:rPr lang="en-US" sz="4000" dirty="0">
                <a:latin typeface="Cambria" panose="02040503050406030204" pitchFamily="18" charset="0"/>
                <a:ea typeface="Cambria" panose="02040503050406030204" pitchFamily="18" charset="0"/>
              </a:rPr>
              <a:t>Wondering – </a:t>
            </a:r>
            <a:r>
              <a:rPr lang="en-US" sz="4000" b="1" i="1" dirty="0">
                <a:latin typeface="Cambria" panose="02040503050406030204" pitchFamily="18" charset="0"/>
                <a:ea typeface="Cambria" panose="02040503050406030204" pitchFamily="18" charset="0"/>
              </a:rPr>
              <a:t>How do we improve the learning capacity of our school?</a:t>
            </a:r>
          </a:p>
        </p:txBody>
      </p:sp>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76800" y="1584251"/>
            <a:ext cx="4781550" cy="356599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TextBox 4"/>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8637173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429000" cy="1219200"/>
          </a:xfrm>
        </p:spPr>
        <p:txBody>
          <a:bodyPr/>
          <a:lstStyle/>
          <a:p>
            <a:endParaRPr lang="en-US" dirty="0"/>
          </a:p>
        </p:txBody>
      </p:sp>
      <p:sp>
        <p:nvSpPr>
          <p:cNvPr id="3" name="Content Placeholder 2"/>
          <p:cNvSpPr>
            <a:spLocks noGrp="1"/>
          </p:cNvSpPr>
          <p:nvPr>
            <p:ph idx="1"/>
          </p:nvPr>
        </p:nvSpPr>
        <p:spPr>
          <a:xfrm>
            <a:off x="457200" y="1600200"/>
            <a:ext cx="7696200" cy="4525963"/>
          </a:xfrm>
        </p:spPr>
        <p:txBody>
          <a:bodyPr>
            <a:normAutofit fontScale="77500" lnSpcReduction="20000"/>
          </a:bodyPr>
          <a:lstStyle/>
          <a:p>
            <a:r>
              <a:rPr lang="en-US" sz="3200" dirty="0">
                <a:latin typeface="Cambria" panose="02040503050406030204" pitchFamily="18" charset="0"/>
                <a:ea typeface="Cambria" panose="02040503050406030204" pitchFamily="18" charset="0"/>
              </a:rPr>
              <a:t>We will collect and analyze data:</a:t>
            </a:r>
          </a:p>
          <a:p>
            <a:pPr marL="0" indent="0">
              <a:buNone/>
            </a:pPr>
            <a:endParaRPr lang="en-US" sz="900" dirty="0">
              <a:latin typeface="Cambria" panose="02040503050406030204" pitchFamily="18" charset="0"/>
              <a:ea typeface="Cambria" panose="02040503050406030204" pitchFamily="18" charset="0"/>
            </a:endParaRPr>
          </a:p>
          <a:p>
            <a:pPr lvl="1"/>
            <a:r>
              <a:rPr lang="en-US" sz="3200" dirty="0">
                <a:latin typeface="Cambria" panose="02040503050406030204" pitchFamily="18" charset="0"/>
                <a:ea typeface="Cambria" panose="02040503050406030204" pitchFamily="18" charset="0"/>
              </a:rPr>
              <a:t>State </a:t>
            </a:r>
            <a:r>
              <a:rPr lang="en-US" sz="3200" dirty="0" smtClean="0">
                <a:latin typeface="Cambria" panose="02040503050406030204" pitchFamily="18" charset="0"/>
                <a:ea typeface="Cambria" panose="02040503050406030204" pitchFamily="18" charset="0"/>
              </a:rPr>
              <a:t>assessments or formative assessments such as NWEA</a:t>
            </a:r>
            <a:endParaRPr lang="en-US" sz="3200" dirty="0">
              <a:latin typeface="Cambria" panose="02040503050406030204" pitchFamily="18" charset="0"/>
              <a:ea typeface="Cambria" panose="02040503050406030204" pitchFamily="18" charset="0"/>
            </a:endParaRPr>
          </a:p>
          <a:p>
            <a:pPr lvl="1"/>
            <a:endParaRPr lang="en-US" sz="900" dirty="0">
              <a:latin typeface="Cambria" panose="02040503050406030204" pitchFamily="18" charset="0"/>
              <a:ea typeface="Cambria" panose="02040503050406030204" pitchFamily="18" charset="0"/>
            </a:endParaRPr>
          </a:p>
          <a:p>
            <a:pPr lvl="1"/>
            <a:r>
              <a:rPr lang="en-US" sz="3200" dirty="0">
                <a:latin typeface="Cambria" panose="02040503050406030204" pitchFamily="18" charset="0"/>
                <a:ea typeface="Cambria" panose="02040503050406030204" pitchFamily="18" charset="0"/>
              </a:rPr>
              <a:t>Perception data (e.g., school culture survey, HRS data, accreditation data such as AdvancEd)</a:t>
            </a:r>
          </a:p>
          <a:p>
            <a:pPr lvl="1"/>
            <a:endParaRPr lang="en-US" sz="900" dirty="0">
              <a:latin typeface="Cambria" panose="02040503050406030204" pitchFamily="18" charset="0"/>
              <a:ea typeface="Cambria" panose="02040503050406030204" pitchFamily="18" charset="0"/>
            </a:endParaRPr>
          </a:p>
          <a:p>
            <a:pPr lvl="1"/>
            <a:r>
              <a:rPr lang="en-US" sz="3200" dirty="0">
                <a:latin typeface="Cambria" panose="02040503050406030204" pitchFamily="18" charset="0"/>
                <a:ea typeface="Cambria" panose="02040503050406030204" pitchFamily="18" charset="0"/>
              </a:rPr>
              <a:t>Behavior data (e.g., attendance rates, PBIS data, discipline data)</a:t>
            </a:r>
          </a:p>
          <a:p>
            <a:pPr lvl="1"/>
            <a:endParaRPr lang="en-US" sz="1000" dirty="0">
              <a:latin typeface="Cambria" panose="02040503050406030204" pitchFamily="18" charset="0"/>
              <a:ea typeface="Cambria" panose="02040503050406030204" pitchFamily="18" charset="0"/>
            </a:endParaRPr>
          </a:p>
          <a:p>
            <a:pPr lvl="1"/>
            <a:r>
              <a:rPr lang="en-US" sz="3200" dirty="0">
                <a:latin typeface="Cambria" panose="02040503050406030204" pitchFamily="18" charset="0"/>
                <a:ea typeface="Cambria" panose="02040503050406030204" pitchFamily="18" charset="0"/>
              </a:rPr>
              <a:t>Program data (e.g., a specific reading, writing, or math program)</a:t>
            </a:r>
          </a:p>
          <a:p>
            <a:pPr lvl="1"/>
            <a:endParaRPr lang="en-US" sz="1000" dirty="0">
              <a:latin typeface="Cambria" panose="02040503050406030204" pitchFamily="18" charset="0"/>
              <a:ea typeface="Cambria" panose="02040503050406030204" pitchFamily="18" charset="0"/>
            </a:endParaRPr>
          </a:p>
          <a:p>
            <a:pPr lvl="1"/>
            <a:r>
              <a:rPr lang="en-US" sz="3200" dirty="0">
                <a:latin typeface="Cambria" panose="02040503050406030204" pitchFamily="18" charset="0"/>
                <a:ea typeface="Cambria" panose="02040503050406030204" pitchFamily="18" charset="0"/>
              </a:rPr>
              <a:t>Etc. </a:t>
            </a:r>
          </a:p>
        </p:txBody>
      </p:sp>
      <p:sp>
        <p:nvSpPr>
          <p:cNvPr id="5" name="TextBox 4"/>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395701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027" y="228600"/>
            <a:ext cx="8229600" cy="1371600"/>
          </a:xfrm>
        </p:spPr>
        <p:txBody>
          <a:bodyPr/>
          <a:lstStyle/>
          <a:p>
            <a:endParaRPr lang="en-US" dirty="0"/>
          </a:p>
        </p:txBody>
      </p:sp>
      <p:sp>
        <p:nvSpPr>
          <p:cNvPr id="3" name="Content Placeholder 2"/>
          <p:cNvSpPr>
            <a:spLocks noGrp="1"/>
          </p:cNvSpPr>
          <p:nvPr>
            <p:ph idx="1"/>
          </p:nvPr>
        </p:nvSpPr>
        <p:spPr>
          <a:xfrm>
            <a:off x="467299" y="1752600"/>
            <a:ext cx="5029200" cy="4221163"/>
          </a:xfrm>
        </p:spPr>
        <p:txBody>
          <a:bodyPr>
            <a:normAutofit fontScale="92500" lnSpcReduction="20000"/>
          </a:bodyPr>
          <a:lstStyle/>
          <a:p>
            <a:r>
              <a:rPr lang="en-US" sz="3200" dirty="0">
                <a:latin typeface="Cambria" panose="02040503050406030204" pitchFamily="18" charset="0"/>
                <a:ea typeface="Cambria" panose="02040503050406030204" pitchFamily="18" charset="0"/>
              </a:rPr>
              <a:t>Schools are suffering from:</a:t>
            </a:r>
          </a:p>
          <a:p>
            <a:pPr marL="0" indent="0">
              <a:buNone/>
            </a:pPr>
            <a:endParaRPr lang="en-US" sz="900" dirty="0">
              <a:latin typeface="Cambria" panose="02040503050406030204" pitchFamily="18" charset="0"/>
              <a:ea typeface="Cambria" panose="02040503050406030204" pitchFamily="18" charset="0"/>
            </a:endParaRPr>
          </a:p>
          <a:p>
            <a:pPr lvl="1"/>
            <a:r>
              <a:rPr lang="en-US" sz="3200" dirty="0">
                <a:latin typeface="Cambria" panose="02040503050406030204" pitchFamily="18" charset="0"/>
                <a:ea typeface="Cambria" panose="02040503050406030204" pitchFamily="18" charset="0"/>
              </a:rPr>
              <a:t>DRIP Syndrome:  Data Rich, Information Poor</a:t>
            </a:r>
          </a:p>
          <a:p>
            <a:pPr marL="457200" lvl="1" indent="0">
              <a:buNone/>
            </a:pPr>
            <a:endParaRPr lang="en-US" sz="900" dirty="0">
              <a:latin typeface="Cambria" panose="02040503050406030204" pitchFamily="18" charset="0"/>
              <a:ea typeface="Cambria" panose="02040503050406030204" pitchFamily="18" charset="0"/>
            </a:endParaRPr>
          </a:p>
          <a:p>
            <a:pPr lvl="1"/>
            <a:r>
              <a:rPr lang="en-US" sz="3200" dirty="0">
                <a:latin typeface="Cambria" panose="02040503050406030204" pitchFamily="18" charset="0"/>
                <a:ea typeface="Cambria" panose="02040503050406030204" pitchFamily="18" charset="0"/>
              </a:rPr>
              <a:t>Numerous New Initiatives</a:t>
            </a:r>
          </a:p>
          <a:p>
            <a:pPr marL="457200" lvl="1" indent="0">
              <a:buNone/>
            </a:pPr>
            <a:endParaRPr lang="en-US" sz="900" dirty="0">
              <a:latin typeface="Cambria" panose="02040503050406030204" pitchFamily="18" charset="0"/>
              <a:ea typeface="Cambria" panose="02040503050406030204" pitchFamily="18" charset="0"/>
            </a:endParaRPr>
          </a:p>
          <a:p>
            <a:pPr lvl="1"/>
            <a:r>
              <a:rPr lang="en-US" sz="3200" dirty="0">
                <a:latin typeface="Cambria" panose="02040503050406030204" pitchFamily="18" charset="0"/>
                <a:ea typeface="Cambria" panose="02040503050406030204" pitchFamily="18" charset="0"/>
              </a:rPr>
              <a:t>Changing Assessments</a:t>
            </a:r>
          </a:p>
          <a:p>
            <a:pPr marL="457200" lvl="1" indent="0">
              <a:buNone/>
            </a:pPr>
            <a:endParaRPr lang="en-US" sz="900" dirty="0">
              <a:latin typeface="Cambria" panose="02040503050406030204" pitchFamily="18" charset="0"/>
              <a:ea typeface="Cambria" panose="02040503050406030204" pitchFamily="18" charset="0"/>
            </a:endParaRPr>
          </a:p>
          <a:p>
            <a:pPr lvl="1"/>
            <a:r>
              <a:rPr lang="en-US" sz="3200" dirty="0">
                <a:latin typeface="Cambria" panose="02040503050406030204" pitchFamily="18" charset="0"/>
                <a:ea typeface="Cambria" panose="02040503050406030204" pitchFamily="18" charset="0"/>
              </a:rPr>
              <a:t>Changing Accountability</a:t>
            </a:r>
          </a:p>
          <a:p>
            <a:pPr lvl="1"/>
            <a:endParaRPr lang="en-US" sz="900" dirty="0">
              <a:latin typeface="Cambria" panose="02040503050406030204" pitchFamily="18" charset="0"/>
              <a:ea typeface="Cambria" panose="02040503050406030204" pitchFamily="18" charset="0"/>
            </a:endParaRPr>
          </a:p>
          <a:p>
            <a:pPr lvl="1"/>
            <a:r>
              <a:rPr lang="en-US" sz="3200" dirty="0">
                <a:latin typeface="Cambria" panose="02040503050406030204" pitchFamily="18" charset="0"/>
                <a:ea typeface="Cambria" panose="02040503050406030204" pitchFamily="18" charset="0"/>
              </a:rPr>
              <a:t>Etc., Etc., Etc.</a:t>
            </a: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2438400"/>
            <a:ext cx="3139276" cy="2069306"/>
          </a:xfrm>
          <a:prstGeom prst="rect">
            <a:avLst/>
          </a:prstGeom>
          <a:noFill/>
          <a:ln w="63500">
            <a:solidFill>
              <a:schemeClr val="bg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8858042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solidFill>
            <a:schemeClr val="tx2">
              <a:lumMod val="60000"/>
              <a:lumOff val="40000"/>
            </a:schemeClr>
          </a:solidFill>
        </p:spPr>
        <p:txBody>
          <a:bodyPr/>
          <a:lstStyle/>
          <a:p>
            <a:r>
              <a:rPr lang="en-US" b="1" i="1" dirty="0">
                <a:solidFill>
                  <a:srgbClr val="003366"/>
                </a:solidFill>
                <a:latin typeface="Cambria" panose="02040503050406030204" pitchFamily="18" charset="0"/>
                <a:ea typeface="Cambria" panose="02040503050406030204" pitchFamily="18" charset="0"/>
              </a:rPr>
              <a:t>Accreditation</a:t>
            </a: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67600" y="6248400"/>
            <a:ext cx="1324851" cy="41124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AutoShape 2" descr="data:image/jpeg;base64,/9j/4AAQSkZJRgABAQAAAQABAAD/2wCEAAkGBxQREhQUEhQWFRUWFx4VFxcVGBYYHBsgGCAXHBoWFhwdHSwiGhspGxwYITMiJSkrLy4uGCAzODMsNygtLisBCgoKDg0OGBAQGzMkICY3MCwwLDQzLSw3LDQsLCwtLCwuLCwvLCwsLCwsLCwsLCwsLCwsLCwsLCwsLCwsLCwsLP/AABEIAE0A5wMBIgACEQEDEQH/xAAbAAEAAgMBAQAAAAAAAAAAAAAABQYBBAcDAv/EADsQAAEDAgQCCAIIBQUAAAAAAAEAAgMEEQUSITEGUQcTIkFhcYGRFEIyQ1JicoKhsRUjktHhU3TBwvD/xAAZAQEBAQEBAQAAAAAAAAAAAAAAAwIBBAX/xAApEQACAgEDAwMEAwEAAAAAAAAAAQIRAwQSMSFBURMiYRRxwfAjQrEF/9oADAMBAAIRAxEAPwDuKL5Ll4QVYfq36Pc47Hy8PHvQGyo7Ea3qy1jBmlk0Y3ytme7k1txfzA7174hWshjfJIbNY0ucfAcuZ8PFR+BUjyDUTC00wBLT9W35Yh5XueZJ8F1LuZb8EnTxloAccx7zt7DuHgvdeDakXDToTt487L2BXDqMoiIdCIiAIiIAiIgCIiAIiIAiIgCIiAIiIAiIgCIiAIiICrcRVxklNO2+VjOtmtuR8sQ53AcSOQHNSlDP1oJYRlGgcNQTvp90be/JUt2IdXNiErdZGTWDfJjAxvlc39VPYcXUbWtbeWEDUt1ew/M4D52E3PMa7gi3pniqCPJHL73ZnEZ/iquKm2bEPiJ2nmDaFh5guDn/AJArQFUuCzHUsmqSWvM8znixvZjOxGBrcdkX83FSNY3JNDGJJA2QPuM53blI13Ghd39ylJddvg9EX3PrHHhxZGD2y64tu0C93eA8fJbWBV3XR9q2djjHIB9pu/uLH1VVx6tiopopNbObI1w7T3PPYc0d5Jvp6rHR3USfEVjJfpOEc5GnZMnWAt9mtHoqSxezcRWX+Si9kr5bIDsQVX+kDGvg6GaQGzy3Iz8T9BbxG/ouf8OwSYRiNLHM57mVcAaS8k2ebXbrydlH5gswwOcXL9dFJZNsqOyLBWFoYtjUFK3NUSsiHcXuAv5DcqKTbpFG0uT6xnFoqSMyzuyMBALrE7mw28V7YdWsniZLGbseMzTtcHvXO+kPimjq8OnZBURyPGUhoNnaOGoBsT6XVm4fxSGmoKQzzRxAxNAMj2sBs25AJPJWeFrGpV1uiaye5+CzovNr7i4NwdQf+VqnFYRL1Jmj60i/V525/PLe6jyUs3kUBiPGFFA4slqomvbo5ua5HmBcj1WxhPElLVEinnjkcNS1rhfztutbJJXXQ5uXkl0UfiOMQU5YJpo4y85WB7g0uOgs0E66kLSxTi6jpn5JqmNj/sk3I8wNvVcUZPhByS5J1Fp4biUVQzPDI2Rh+ZhBHkvSrq2RNL5HtY0bucQAPMlKd0dtcmwvkusq9TcbUMkjY2VUbnuIa0AnUnQAG1t1F8fOs+KxIu12x8R/dbhilKSi+hOeRRjaLpnHNZzKlU3CT3sa4T2zAOtY9+vNT+AYS6ma8OfnzG99eSThFcMRnJ8olcyyHLm2G0jp6h0YeW6uN99jspLEMFnpgZGPLgNTluCB5X1Wnhp1YjktXReCVgP8lXOGcb+JDo5LFwFwftD/AAVJjDzpYgDs3AH2bH97/opyi4umbjJSVokkRFk0cj4yp3U9ZM9vzmObLsHtu0Ft+5zXtFj9837lIVPEjRS1DozZ7Y3fy3dl7XEEDTz7xoVaONOHjVw/y7CZgPVl2xvbMw+BsPUArm2NRNljc0giQOa10cgtJHmc0ad9jrYjQ9y+tp5QywUXyj5GojPFkbXDLpR4bTtijY5lixjWZmEsdoB8zCCdVHYhStdUwsE1QR1cr3fzDdusYaAdwDr6BRRjqYz2JZQPsuayUe9r+5WsxtU5z5etaPq8xY0ANYTc6mwGa+tjoFT6VXdk/qlVG1XwQwVUJBtlZJJI+RxcdMrW5nOOmpd/4KwdF4MvxdXY5ZpAyMnvZECL+Hac72XOsOwmTE5jHG58vas+odo2Ng+yNi46kacvFdqf1WHUZIGWKCO4H4R+pJ/dQ1bUYrGuT06WDcvUZReNMVhnxSmp55WMp6b+dLnIAc/QtZ4200+8V89KeJ0VZSh0NVC6eF4fHlkbmOwIGu+x82hfXRhgEdZFPWVkTJXzzEtztBAA3Iv94keTQrm/g2hII+Eh1FtGNB15aKbnjxziuvt/WXUZyTfk9eFMZFZSRT97m9scnDRw91QOCqNuM1lRW1Q6xkTxHBGT2WjUi42OmU+ZPgvropnNNU1mGyH6LnOZfw7LiPNuQrW6NMTZhdRU0NU4RXeHRudoCRpvt2m5SPIo8ez1NvPSvszu+9tlg6UsApxh8sjYY2vjALXNaARci9iF8YzgnxmBxMaLvZCyRnm0beouF7dJ+OU5w+aMTRmSRtmNa4OJ1B2HdbvVh4LIdQUp3vC39lPfKOKLfKf4NUpScV4Izo1xwVOHxvc4Zoh1bye7JsTy7NioTo3p/i6urxJw0c8xQX+yLXI8LBo87qs4gJMPq66ggBtW5RCORkJB9LOcPRdewXDG0sEcMf0Y25R4nvPqbldzJQTa/tx9jkLk1fYhMVwzCqdzpKplMx0ji8umykknci+vsud8R1FA2toZsLewP65rZBEHNbYuaAbEW1BcDbe63uAZKWoqqubEHMNV1hDGTEWa0X0YDpodPIeK++kTEaR9Th7KZ8TnR1DS/q7WALo7BxGl9Nr3VccHGe12/wDODEmmrVEn03Q3ipH7ETZQRuMwvcf0j2VlpeBaFjMpp2PJ+k6QZnuJ3c5x1uq303yWgpf9xf2aV0lh0C885SWKFfJSMU5ytHL+jykFJi1fTRE9UAHBpO2ot7XI9lmSD+M4rLFMSaWj+qBsHuva7reN/QAc7+3Cpvj+IfhH/RRzK/8Ag2MTmcEU9V2hJYkC5uCbcnZgfMK8lcm1zS/BhdEvFnQYeEqJjmPZTRNdGQ5jmtAII2Nwqx0nuIkp9flf66sVrHFFHlD/AImHKdiJGa+WuqqHSkbyQD7j+XeWf2U9KpPMtxD/AKTS08tvwe1HXYp1bMkPZyixHV7WFt3K54RJI6FhmFpMvaFgNfRVjDeN6aOKNjs+ZrADZvIeamcF4khq3ObEHXaLkuFt+WqznjLvCvkaWeNUlktvsVfhGcGvcPGT9CuhSC4N9lx/AMQjpq4zSXDbyAkC57RPcNSLqd4n6Ro+qdHS5zI4ZQ8tyht9LgHUnloq59PklkW1GNJrIenLc+tvoY4VIFYA06dsachf/C6MFzvor4XfAHVMwLXPGVjTuG6EudyJNtOQHNdEChqZJ5Oh7dNey33MoiLznoMWVT6QsEhmp+sewZ43MIeNHtGduazhrsrao3iOjM9LPEN3xuDfOxy/rZahLbJMxNJxaZV5uBZfqq+drdrObE8j8xbdedP0aRmwqaiedrdo7iNungzVXTD6gSxRyDZ7Gv8A6gCtkKn1OXiyawY+aNXD8NigYI4WNjYNmtFh/k+JWMUw2OpjdFM0PY7dpvY+y21lSt3ZalVGpheHx08bYomhjG7NGwW2iLj6nUqIhvDlOKj4kRt64/Prm2tztsvDH+EqWtsZ4mvI0BuWuH5mkHl39ynkWlOSd2ZcIvsVWh4AoYmPY2nZZ4yuvmcSOWZxJHoVYqGjZDG2ONoaxgs1o2AHcFsIkpylywopcEZVYHDJOyofG0yxjKx5vcDXb3PupItWUXLZ1JIq+McB0VVJ1ksDXPO5Be2/4spAd6r1bwTRhjIxTx5WOztFjoftXvcnxKsaLfqz4szsj4IvG8AgrAwTxtkDDmbmvoeehUk1thZfSLFtqjVIi6PAIIp5KhkbWyyfTeL3PnqvTFsGhqmZJo2yN5OF/UcvRSCwu7nd2NqqinU3Rph7Hh4gFwb6vkcLjwLrKfxPA4agtMrA4tFgTdSSLTyzbtsw8UGqaIA8IUv+kz2P91u4ZgcNOXGJgaXCxtfX9VJLK48k2qbMx0+KLtRRXJuDaVxv1Y9HPH7OXpQ8JU0LszYmA8yMx93XU+i76s6qwtPiTtRR8tZbQL6RFMsEREAWCsoUBqYbT9W0s7muOX8JNwPS9vRbaIgCIiAIiIAiIgCIiAIiIAiIgCIiAIiIAiIgCIiAIiIAiIgCIiA//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solidFill>
                <a:prstClr val="white"/>
              </a:solidFill>
            </a:endParaRPr>
          </a:p>
        </p:txBody>
      </p:sp>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209800"/>
            <a:ext cx="3717348" cy="12391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2228850"/>
            <a:ext cx="3024625" cy="1905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6881" y="4096932"/>
            <a:ext cx="2061519" cy="17335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5562599" y="5001580"/>
            <a:ext cx="2567425" cy="707886"/>
          </a:xfrm>
          <a:prstGeom prst="rect">
            <a:avLst/>
          </a:prstGeom>
          <a:noFill/>
        </p:spPr>
        <p:txBody>
          <a:bodyPr wrap="square" rtlCol="0">
            <a:spAutoFit/>
          </a:bodyPr>
          <a:lstStyle/>
          <a:p>
            <a:r>
              <a:rPr lang="en-US" sz="4000" b="1" dirty="0">
                <a:solidFill>
                  <a:prstClr val="white"/>
                </a:solidFill>
              </a:rPr>
              <a:t>Others???</a:t>
            </a:r>
          </a:p>
        </p:txBody>
      </p:sp>
      <p:sp>
        <p:nvSpPr>
          <p:cNvPr id="2" name="TextBox 1"/>
          <p:cNvSpPr txBox="1"/>
          <p:nvPr/>
        </p:nvSpPr>
        <p:spPr>
          <a:xfrm>
            <a:off x="4724400" y="4800600"/>
            <a:ext cx="4191000" cy="830997"/>
          </a:xfrm>
          <a:prstGeom prst="rect">
            <a:avLst/>
          </a:prstGeom>
          <a:noFill/>
        </p:spPr>
        <p:txBody>
          <a:bodyPr wrap="square" rtlCol="0">
            <a:spAutoFit/>
          </a:bodyPr>
          <a:lstStyle/>
          <a:p>
            <a:r>
              <a:rPr lang="en-US" sz="4800" b="1" dirty="0">
                <a:solidFill>
                  <a:srgbClr val="003366"/>
                </a:solidFill>
                <a:latin typeface="Cambria" panose="02040503050406030204" pitchFamily="18" charset="0"/>
                <a:ea typeface="Cambria" panose="02040503050406030204" pitchFamily="18" charset="0"/>
              </a:rPr>
              <a:t>District Plan</a:t>
            </a:r>
          </a:p>
        </p:txBody>
      </p:sp>
      <p:pic>
        <p:nvPicPr>
          <p:cNvPr id="5122" name="Picture 2" descr="http://clipartion.com/wp-content/uploads/2015/11/cute-school-house-clipart-free-clip-art.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58199" y="-29260800"/>
            <a:ext cx="6487469" cy="91440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Welcome to Room 201 » Blog Archive » THING 9 – Beg, Borrow ..."/>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61945" y="3727272"/>
            <a:ext cx="1518316" cy="2124020"/>
          </a:xfrm>
          <a:prstGeom prst="rect">
            <a:avLst/>
          </a:prstGeom>
        </p:spPr>
      </p:pic>
    </p:spTree>
    <p:extLst>
      <p:ext uri="{BB962C8B-B14F-4D97-AF65-F5344CB8AC3E}">
        <p14:creationId xmlns:p14="http://schemas.microsoft.com/office/powerpoint/2010/main" val="43062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57600" cy="1143000"/>
          </a:xfrm>
        </p:spPr>
        <p:txBody>
          <a:bodyPr/>
          <a:lstStyle/>
          <a:p>
            <a:endParaRPr lang="en-US" dirty="0"/>
          </a:p>
        </p:txBody>
      </p:sp>
      <p:pic>
        <p:nvPicPr>
          <p:cNvPr id="2052" name="Picture 4" descr="Image result for fo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28800"/>
            <a:ext cx="5715000" cy="3810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6096000" y="655638"/>
            <a:ext cx="2590800" cy="762000"/>
          </a:xfrm>
          <a:prstGeom prst="rect">
            <a:avLst/>
          </a:prstGeom>
          <a:solidFill>
            <a:schemeClr val="tx1"/>
          </a:solidFill>
        </p:spPr>
        <p:txBody>
          <a:bodyPr wrap="square" rtlCol="0">
            <a:spAutoFit/>
          </a:bodyPr>
          <a:lstStyle/>
          <a:p>
            <a:endParaRPr lang="en-US" dirty="0"/>
          </a:p>
        </p:txBody>
      </p:sp>
    </p:spTree>
    <p:extLst>
      <p:ext uri="{BB962C8B-B14F-4D97-AF65-F5344CB8AC3E}">
        <p14:creationId xmlns:p14="http://schemas.microsoft.com/office/powerpoint/2010/main" val="2840001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8.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2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4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6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7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8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20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Parallax">
  <a:themeElements>
    <a:clrScheme name="Parallax">
      <a:dk1>
        <a:sysClr val="windowText" lastClr="000000"/>
      </a:dk1>
      <a:lt1>
        <a:sysClr val="window" lastClr="FFFFFF"/>
      </a:lt1>
      <a:dk2>
        <a:srgbClr val="212121"/>
      </a:dk2>
      <a:lt2>
        <a:srgbClr val="EBEBEB"/>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8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9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1_Office Theme">
  <a:themeElements>
    <a:clrScheme name="Custom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C0504D"/>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ABC07F25F005F48ACFA3B5140F30EEC" ma:contentTypeVersion="13" ma:contentTypeDescription="Create a new document." ma:contentTypeScope="" ma:versionID="466d069b1eba0bff565a8ac3c8c5fab3">
  <xsd:schema xmlns:xsd="http://www.w3.org/2001/XMLSchema" xmlns:xs="http://www.w3.org/2001/XMLSchema" xmlns:p="http://schemas.microsoft.com/office/2006/metadata/properties" xmlns:ns3="685638d5-e0c9-4f1a-9220-528a0dd2e370" xmlns:ns4="fadf51b6-fb51-4a2d-914c-c16646b34caa" targetNamespace="http://schemas.microsoft.com/office/2006/metadata/properties" ma:root="true" ma:fieldsID="b94b307f5ad3f1b273313692b04499e2" ns3:_="" ns4:_="">
    <xsd:import namespace="685638d5-e0c9-4f1a-9220-528a0dd2e370"/>
    <xsd:import namespace="fadf51b6-fb51-4a2d-914c-c16646b34caa"/>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5638d5-e0c9-4f1a-9220-528a0dd2e3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adf51b6-fb51-4a2d-914c-c16646b34ca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F73555-CB97-4504-B0B3-ADBAD4044E01}">
  <ds:schemaRefs>
    <ds:schemaRef ds:uri="http://schemas.microsoft.com/office/2006/documentManagement/types"/>
    <ds:schemaRef ds:uri="http://schemas.microsoft.com/office/2006/metadata/properties"/>
    <ds:schemaRef ds:uri="http://purl.org/dc/elements/1.1/"/>
    <ds:schemaRef ds:uri="685638d5-e0c9-4f1a-9220-528a0dd2e370"/>
    <ds:schemaRef ds:uri="http://schemas.openxmlformats.org/package/2006/metadata/core-properties"/>
    <ds:schemaRef ds:uri="http://purl.org/dc/terms/"/>
    <ds:schemaRef ds:uri="http://schemas.microsoft.com/office/infopath/2007/PartnerControls"/>
    <ds:schemaRef ds:uri="fadf51b6-fb51-4a2d-914c-c16646b34caa"/>
    <ds:schemaRef ds:uri="http://www.w3.org/XML/1998/namespace"/>
    <ds:schemaRef ds:uri="http://purl.org/dc/dcmitype/"/>
  </ds:schemaRefs>
</ds:datastoreItem>
</file>

<file path=customXml/itemProps2.xml><?xml version="1.0" encoding="utf-8"?>
<ds:datastoreItem xmlns:ds="http://schemas.openxmlformats.org/officeDocument/2006/customXml" ds:itemID="{8B5DECE4-FDEB-4F19-A0E0-D88DEDCFC73E}">
  <ds:schemaRefs>
    <ds:schemaRef ds:uri="http://schemas.microsoft.com/sharepoint/v3/contenttype/forms"/>
  </ds:schemaRefs>
</ds:datastoreItem>
</file>

<file path=customXml/itemProps3.xml><?xml version="1.0" encoding="utf-8"?>
<ds:datastoreItem xmlns:ds="http://schemas.openxmlformats.org/officeDocument/2006/customXml" ds:itemID="{07C1FACF-E243-4D5D-85BF-50EA0B8172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5638d5-e0c9-4f1a-9220-528a0dd2e370"/>
    <ds:schemaRef ds:uri="fadf51b6-fb51-4a2d-914c-c16646b34c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26730</TotalTime>
  <Words>2361</Words>
  <Application>Microsoft Office PowerPoint</Application>
  <PresentationFormat>On-screen Show (4:3)</PresentationFormat>
  <Paragraphs>201</Paragraphs>
  <Slides>21</Slides>
  <Notes>21</Notes>
  <HiddenSlides>0</HiddenSlides>
  <MMClips>0</MMClips>
  <ScaleCrop>false</ScaleCrop>
  <HeadingPairs>
    <vt:vector size="6" baseType="variant">
      <vt:variant>
        <vt:lpstr>Fonts Used</vt:lpstr>
      </vt:variant>
      <vt:variant>
        <vt:i4>7</vt:i4>
      </vt:variant>
      <vt:variant>
        <vt:lpstr>Theme</vt:lpstr>
      </vt:variant>
      <vt:variant>
        <vt:i4>18</vt:i4>
      </vt:variant>
      <vt:variant>
        <vt:lpstr>Slide Titles</vt:lpstr>
      </vt:variant>
      <vt:variant>
        <vt:i4>21</vt:i4>
      </vt:variant>
    </vt:vector>
  </HeadingPairs>
  <TitlesOfParts>
    <vt:vector size="46" baseType="lpstr">
      <vt:lpstr>Arial</vt:lpstr>
      <vt:lpstr>Calibri</vt:lpstr>
      <vt:lpstr>Cambria</vt:lpstr>
      <vt:lpstr>Corbel</vt:lpstr>
      <vt:lpstr>Times New Roman</vt:lpstr>
      <vt:lpstr>Trade Gothic LT Std</vt:lpstr>
      <vt:lpstr>Wingdings</vt:lpstr>
      <vt:lpstr>Custom Design</vt:lpstr>
      <vt:lpstr>1_Custom Design</vt:lpstr>
      <vt:lpstr>5_Office Theme</vt:lpstr>
      <vt:lpstr>7_Office Theme</vt:lpstr>
      <vt:lpstr>9_Custom Design</vt:lpstr>
      <vt:lpstr>8_Office Theme</vt:lpstr>
      <vt:lpstr>9_Office Theme</vt:lpstr>
      <vt:lpstr>10_Office Theme</vt:lpstr>
      <vt:lpstr>11_Office Theme</vt:lpstr>
      <vt:lpstr>12_Office Theme</vt:lpstr>
      <vt:lpstr>13_Office Theme</vt:lpstr>
      <vt:lpstr>14_Office Theme</vt:lpstr>
      <vt:lpstr>15_Office Theme</vt:lpstr>
      <vt:lpstr>16_Office Theme</vt:lpstr>
      <vt:lpstr>17_Office Theme</vt:lpstr>
      <vt:lpstr>18_Office Theme</vt:lpstr>
      <vt:lpstr>20_Office Theme</vt:lpstr>
      <vt:lpstr>Parallax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Accreditation</vt:lpstr>
      <vt:lpstr>PowerPoint Presentation</vt:lpstr>
      <vt:lpstr>PowerPoint Presentation</vt:lpstr>
      <vt:lpstr>High Reliability Schools™ Framework</vt:lpstr>
      <vt:lpstr>PowerPoint Presentation</vt:lpstr>
      <vt:lpstr>PowerPoint Presentation</vt:lpstr>
      <vt:lpstr>PowerPoint Presentation</vt:lpstr>
      <vt:lpstr>PowerPoint Presentation</vt:lpstr>
      <vt:lpstr>PowerPoint Presentation</vt:lpstr>
      <vt:lpstr>2021 Summer Seminar  Bring 2 Teacher-Leaders with You</vt:lpstr>
      <vt:lpstr>PowerPoint Presentation</vt:lpstr>
      <vt:lpstr>PowerPoint Presentation</vt:lpstr>
      <vt:lpstr>PowerPoint Presentation</vt:lpstr>
      <vt:lpstr>PowerPoint Presentation</vt:lpstr>
    </vt:vector>
  </TitlesOfParts>
  <Company>Eastern Illinois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EIU</dc:creator>
  <cp:lastModifiedBy>Kelly Andrews</cp:lastModifiedBy>
  <cp:revision>420</cp:revision>
  <cp:lastPrinted>2017-04-07T15:41:35Z</cp:lastPrinted>
  <dcterms:created xsi:type="dcterms:W3CDTF">2013-07-12T17:47:45Z</dcterms:created>
  <dcterms:modified xsi:type="dcterms:W3CDTF">2021-03-12T14:19:55Z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0x0101005ABC07F25F005F48ACFA3B5140F30EEC</vt:lpwstr>
  </property>
</Properties>
</file>