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4/11/2023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MAXIMIZING MY TIME FOR BETTER  ME TIME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THE EARLY LEARNING CENTER BROOK PARK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KATHY PRINCE-WILLIAMS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KATHYPRINCEWILLIAMS@MSDLT.K12.IN.US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5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77089" y="415636"/>
            <a:ext cx="10871199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What </a:t>
            </a:r>
            <a:r>
              <a:rPr lang="en-US" sz="3200" dirty="0" smtClean="0">
                <a:latin typeface="Bookman Old Style" panose="02050604050505020204" pitchFamily="18" charset="0"/>
              </a:rPr>
              <a:t>Lead </a:t>
            </a:r>
            <a:r>
              <a:rPr lang="en-US" sz="3200" dirty="0" smtClean="0">
                <a:latin typeface="Bookman Old Style" panose="02050604050505020204" pitchFamily="18" charset="0"/>
              </a:rPr>
              <a:t>to </a:t>
            </a:r>
            <a:r>
              <a:rPr lang="en-US" sz="3200" dirty="0" smtClean="0">
                <a:latin typeface="Bookman Old Style" panose="02050604050505020204" pitchFamily="18" charset="0"/>
              </a:rPr>
              <a:t>This </a:t>
            </a:r>
            <a:r>
              <a:rPr lang="en-US" sz="3200" dirty="0">
                <a:latin typeface="Bookman Old Style" panose="02050604050505020204" pitchFamily="18" charset="0"/>
              </a:rPr>
              <a:t>I</a:t>
            </a:r>
            <a:r>
              <a:rPr lang="en-US" sz="3200" dirty="0" smtClean="0">
                <a:latin typeface="Bookman Old Style" panose="02050604050505020204" pitchFamily="18" charset="0"/>
              </a:rPr>
              <a:t>nquiry?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As </a:t>
            </a:r>
            <a:r>
              <a:rPr lang="en-US" sz="3200" dirty="0">
                <a:latin typeface="Bookman Old Style" panose="02050604050505020204" pitchFamily="18" charset="0"/>
              </a:rPr>
              <a:t>a new principal, I </a:t>
            </a:r>
            <a:r>
              <a:rPr lang="en-US" sz="3200" dirty="0" smtClean="0">
                <a:latin typeface="Bookman Old Style" panose="02050604050505020204" pitchFamily="18" charset="0"/>
              </a:rPr>
              <a:t>found </a:t>
            </a:r>
            <a:r>
              <a:rPr lang="en-US" sz="3200" dirty="0">
                <a:latin typeface="Bookman Old Style" panose="02050604050505020204" pitchFamily="18" charset="0"/>
              </a:rPr>
              <a:t>myself at work many days until the last person left</a:t>
            </a:r>
            <a:r>
              <a:rPr lang="en-US" sz="3200" dirty="0" smtClean="0">
                <a:latin typeface="Bookman Old Style" panose="02050604050505020204" pitchFamily="18" charset="0"/>
              </a:rPr>
              <a:t>.</a:t>
            </a:r>
            <a:r>
              <a:rPr lang="en-US" sz="3200" dirty="0">
                <a:latin typeface="Bookman Old Style" panose="02050604050505020204" pitchFamily="18" charset="0"/>
              </a:rPr>
              <a:t>  I felt </a:t>
            </a:r>
            <a:r>
              <a:rPr lang="en-US" sz="3200" dirty="0" smtClean="0">
                <a:latin typeface="Bookman Old Style" panose="02050604050505020204" pitchFamily="18" charset="0"/>
              </a:rPr>
              <a:t>that </a:t>
            </a:r>
            <a:r>
              <a:rPr lang="en-US" sz="3200" dirty="0">
                <a:latin typeface="Bookman Old Style" panose="02050604050505020204" pitchFamily="18" charset="0"/>
              </a:rPr>
              <a:t>I should </a:t>
            </a:r>
            <a:r>
              <a:rPr lang="en-US" sz="3200" dirty="0" smtClean="0">
                <a:latin typeface="Bookman Old Style" panose="02050604050505020204" pitchFamily="18" charset="0"/>
              </a:rPr>
              <a:t>take care of everything from substitutes to relieve </a:t>
            </a:r>
            <a:r>
              <a:rPr lang="en-US" sz="3200" dirty="0">
                <a:latin typeface="Bookman Old Style" panose="02050604050505020204" pitchFamily="18" charset="0"/>
              </a:rPr>
              <a:t>people to do their personal things while I wait for the late </a:t>
            </a:r>
            <a:r>
              <a:rPr lang="en-US" sz="3200" dirty="0" smtClean="0">
                <a:latin typeface="Bookman Old Style" panose="02050604050505020204" pitchFamily="18" charset="0"/>
              </a:rPr>
              <a:t>families for pick.</a:t>
            </a:r>
            <a:r>
              <a:rPr lang="en-US" sz="3200" dirty="0">
                <a:latin typeface="Bookman Old Style" panose="02050604050505020204" pitchFamily="18" charset="0"/>
              </a:rPr>
              <a:t>  I also felt as though I had to prove myself to my staff because we are still getting to know each other.  </a:t>
            </a:r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>
                <a:latin typeface="Bookman Old Style" panose="02050604050505020204" pitchFamily="18" charset="0"/>
              </a:rPr>
              <a:t/>
            </a:r>
            <a:br>
              <a:rPr lang="en-US" sz="3200" dirty="0">
                <a:latin typeface="Bookman Old Style" panose="02050604050505020204" pitchFamily="18" charset="0"/>
              </a:rPr>
            </a:br>
            <a:r>
              <a:rPr lang="en-US" sz="3200" dirty="0">
                <a:latin typeface="Bookman Old Style" panose="02050604050505020204" pitchFamily="18" charset="0"/>
              </a:rPr>
              <a:t>The issue is that </a:t>
            </a:r>
            <a:r>
              <a:rPr lang="en-US" sz="3200" dirty="0" smtClean="0">
                <a:latin typeface="Bookman Old Style" panose="02050604050505020204" pitchFamily="18" charset="0"/>
              </a:rPr>
              <a:t>many times </a:t>
            </a:r>
            <a:r>
              <a:rPr lang="en-US" sz="3200" dirty="0">
                <a:latin typeface="Bookman Old Style" panose="02050604050505020204" pitchFamily="18" charset="0"/>
              </a:rPr>
              <a:t>I would go home and </a:t>
            </a:r>
            <a:r>
              <a:rPr lang="en-US" sz="3200" dirty="0" smtClean="0">
                <a:latin typeface="Bookman Old Style" panose="02050604050505020204" pitchFamily="18" charset="0"/>
              </a:rPr>
              <a:t>finish something I started, regardless </a:t>
            </a:r>
            <a:r>
              <a:rPr lang="en-US" sz="3200" dirty="0">
                <a:latin typeface="Bookman Old Style" panose="02050604050505020204" pitchFamily="18" charset="0"/>
              </a:rPr>
              <a:t>of the due date.  Sometimes it would be something simple that I could check off the list.  </a:t>
            </a:r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..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okman Old Style" panose="02050604050505020204" pitchFamily="18" charset="0"/>
              </a:rPr>
              <a:t>To </a:t>
            </a:r>
            <a:r>
              <a:rPr lang="en-US" sz="3600" dirty="0">
                <a:latin typeface="Bookman Old Style" panose="02050604050505020204" pitchFamily="18" charset="0"/>
              </a:rPr>
              <a:t>evaluate my daily activities to maximize my time so that I can increase my personal time away from </a:t>
            </a:r>
            <a:r>
              <a:rPr lang="en-US" sz="3600" dirty="0" smtClean="0">
                <a:latin typeface="Bookman Old Style" panose="02050604050505020204" pitchFamily="18" charset="0"/>
              </a:rPr>
              <a:t>school</a:t>
            </a:r>
            <a:endParaRPr lang="en-US" sz="3600" dirty="0">
              <a:latin typeface="Bookman Old Style" panose="02050604050505020204" pitchFamily="18" charset="0"/>
            </a:endParaRPr>
          </a:p>
          <a:p>
            <a:r>
              <a:rPr lang="en-US" sz="3600" dirty="0" smtClean="0">
                <a:latin typeface="Bookman Old Style" panose="02050604050505020204" pitchFamily="18" charset="0"/>
              </a:rPr>
              <a:t>To balance my professional and personal life</a:t>
            </a:r>
            <a:r>
              <a:rPr lang="en-US" sz="3600" dirty="0">
                <a:latin typeface="Bookman Old Style" panose="02050604050505020204" pitchFamily="18" charset="0"/>
              </a:rPr>
              <a:t/>
            </a:r>
            <a:br>
              <a:rPr lang="en-US" sz="3600" dirty="0">
                <a:latin typeface="Bookman Old Style" panose="02050604050505020204" pitchFamily="18" charset="0"/>
              </a:rPr>
            </a:br>
            <a:endParaRPr lang="en-US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6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1071418"/>
            <a:ext cx="3200400" cy="1351742"/>
          </a:xfrm>
        </p:spPr>
        <p:txBody>
          <a:bodyPr/>
          <a:lstStyle/>
          <a:p>
            <a:r>
              <a:rPr lang="en-US" dirty="0" smtClean="0"/>
              <a:t>Hmmm…..I WONDER…….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12727" cy="68580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If I delegate duties that can be handled by my Leadership Team or Admin Assistant will </a:t>
            </a:r>
            <a:r>
              <a:rPr lang="en-US" sz="2000" dirty="0" smtClean="0">
                <a:latin typeface="Bookman Old Style" panose="02050604050505020204" pitchFamily="18" charset="0"/>
              </a:rPr>
              <a:t>that free up more time for me to work </a:t>
            </a:r>
            <a:r>
              <a:rPr lang="en-US" sz="2000" dirty="0" smtClean="0">
                <a:latin typeface="Bookman Old Style" panose="02050604050505020204" pitchFamily="18" charset="0"/>
              </a:rPr>
              <a:t>on </a:t>
            </a:r>
            <a:r>
              <a:rPr lang="en-US" sz="2000" dirty="0" smtClean="0">
                <a:latin typeface="Bookman Old Style" panose="02050604050505020204" pitchFamily="18" charset="0"/>
              </a:rPr>
              <a:t>duties only I can do?</a:t>
            </a:r>
          </a:p>
          <a:p>
            <a:r>
              <a:rPr lang="en-US" sz="2000" dirty="0" smtClean="0">
                <a:latin typeface="Bookman Old Style" panose="02050604050505020204" pitchFamily="18" charset="0"/>
              </a:rPr>
              <a:t>If I give myself an uninterrupted work time, will I be able to reduce the hours I spend at work?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27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Data</a:t>
            </a:r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100768"/>
              </p:ext>
            </p:extLst>
          </p:nvPr>
        </p:nvGraphicFramePr>
        <p:xfrm>
          <a:off x="2013528" y="2089385"/>
          <a:ext cx="7707988" cy="6126010"/>
        </p:xfrm>
        <a:graphic>
          <a:graphicData uri="http://schemas.openxmlformats.org/drawingml/2006/table">
            <a:tbl>
              <a:tblPr/>
              <a:tblGrid>
                <a:gridCol w="2151701">
                  <a:extLst>
                    <a:ext uri="{9D8B030D-6E8A-4147-A177-3AD203B41FA5}">
                      <a16:colId xmlns:a16="http://schemas.microsoft.com/office/drawing/2014/main" val="3830398818"/>
                    </a:ext>
                  </a:extLst>
                </a:gridCol>
                <a:gridCol w="939667">
                  <a:extLst>
                    <a:ext uri="{9D8B030D-6E8A-4147-A177-3AD203B41FA5}">
                      <a16:colId xmlns:a16="http://schemas.microsoft.com/office/drawing/2014/main" val="1326636733"/>
                    </a:ext>
                  </a:extLst>
                </a:gridCol>
                <a:gridCol w="953286">
                  <a:extLst>
                    <a:ext uri="{9D8B030D-6E8A-4147-A177-3AD203B41FA5}">
                      <a16:colId xmlns:a16="http://schemas.microsoft.com/office/drawing/2014/main" val="2337565554"/>
                    </a:ext>
                  </a:extLst>
                </a:gridCol>
                <a:gridCol w="1021376">
                  <a:extLst>
                    <a:ext uri="{9D8B030D-6E8A-4147-A177-3AD203B41FA5}">
                      <a16:colId xmlns:a16="http://schemas.microsoft.com/office/drawing/2014/main" val="4066402750"/>
                    </a:ext>
                  </a:extLst>
                </a:gridCol>
                <a:gridCol w="1320979">
                  <a:extLst>
                    <a:ext uri="{9D8B030D-6E8A-4147-A177-3AD203B41FA5}">
                      <a16:colId xmlns:a16="http://schemas.microsoft.com/office/drawing/2014/main" val="343240098"/>
                    </a:ext>
                  </a:extLst>
                </a:gridCol>
                <a:gridCol w="1320979">
                  <a:extLst>
                    <a:ext uri="{9D8B030D-6E8A-4147-A177-3AD203B41FA5}">
                      <a16:colId xmlns:a16="http://schemas.microsoft.com/office/drawing/2014/main" val="3997180089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endParaRPr lang="en-US" sz="1600" dirty="0">
                        <a:effectLst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40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hrs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44 hrs</a:t>
                      </a: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46 hrs</a:t>
                      </a: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48 hrs</a:t>
                      </a: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50 hrs</a:t>
                      </a: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67451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Week of  Jan 9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X</a:t>
                      </a: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40281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Week of Jan 16*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X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4504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Week of Jan 23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X</a:t>
                      </a: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28919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Week of Jan 30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X</a:t>
                      </a: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5753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Week of Feb 6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X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52819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Week of Feb 13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X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21837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Week of Feb 20*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X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10633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Week of Feb 27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X</a:t>
                      </a: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74119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endParaRPr lang="en-US" sz="1600" dirty="0">
                        <a:effectLst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endParaRPr lang="en-US" sz="1600" dirty="0">
                        <a:effectLst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73752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*Holiday week</a:t>
                      </a:r>
                      <a:endParaRPr lang="en-US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endParaRPr lang="en-US" sz="1600" dirty="0">
                        <a:effectLst/>
                      </a:endParaRPr>
                    </a:p>
                  </a:txBody>
                  <a:tcPr marL="34615" marR="34615" marT="34615" marB="346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39835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9328905" y="-463897"/>
            <a:ext cx="3616679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erriweather"/>
              </a:rPr>
              <a:t>Mondays and Fridays are 7.5 hour days.  Tuesday-Thursdays are 8.25 hour days.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77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Data Analysis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Bookman Old Style" panose="02050604050505020204" pitchFamily="18" charset="0"/>
              </a:rPr>
              <a:t>January</a:t>
            </a:r>
            <a:endParaRPr lang="en-US" sz="4400" dirty="0">
              <a:latin typeface="Bookman Old Style" panose="020506040505050202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In </a:t>
            </a:r>
            <a:r>
              <a:rPr lang="en-US" sz="2800" dirty="0" smtClean="0">
                <a:latin typeface="Bookman Old Style" panose="02050604050505020204" pitchFamily="18" charset="0"/>
              </a:rPr>
              <a:t>January</a:t>
            </a:r>
            <a:r>
              <a:rPr lang="en-US" sz="2800" dirty="0">
                <a:latin typeface="Bookman Old Style" panose="02050604050505020204" pitchFamily="18" charset="0"/>
              </a:rPr>
              <a:t>, I was at my school an average of 10 hours per day.   I </a:t>
            </a:r>
            <a:r>
              <a:rPr lang="en-US" sz="2800" dirty="0" smtClean="0">
                <a:latin typeface="Bookman Old Style" panose="02050604050505020204" pitchFamily="18" charset="0"/>
              </a:rPr>
              <a:t>began delegating </a:t>
            </a:r>
            <a:r>
              <a:rPr lang="en-US" sz="2800" dirty="0" smtClean="0">
                <a:latin typeface="Bookman Old Style" panose="02050604050505020204" pitchFamily="18" charset="0"/>
              </a:rPr>
              <a:t>duties for my Leadership Team and Admin </a:t>
            </a:r>
            <a:r>
              <a:rPr lang="en-US" sz="2800" dirty="0" err="1" smtClean="0">
                <a:latin typeface="Bookman Old Style" panose="02050604050505020204" pitchFamily="18" charset="0"/>
              </a:rPr>
              <a:t>Asst</a:t>
            </a:r>
            <a:r>
              <a:rPr lang="en-US" sz="2800" dirty="0" smtClean="0">
                <a:latin typeface="Bookman Old Style" panose="02050604050505020204" pitchFamily="18" charset="0"/>
              </a:rPr>
              <a:t>, and I had a working lunch break.</a:t>
            </a:r>
            <a:r>
              <a:rPr lang="en-US" sz="2800" dirty="0" smtClean="0">
                <a:latin typeface="Bookman Old Style" panose="02050604050505020204" pitchFamily="18" charset="0"/>
              </a:rPr>
              <a:t> 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Bookman Old Style" panose="02050604050505020204" pitchFamily="18" charset="0"/>
              </a:rPr>
              <a:t>February</a:t>
            </a:r>
            <a:endParaRPr lang="en-US" sz="4400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Bookman Old Style" panose="02050604050505020204" pitchFamily="18" charset="0"/>
              </a:rPr>
              <a:t>In February, I reduced the number of hours per day to 9.4 hours.  I began making appointments for myself at 5 so that I would leave work by 4:30 pm.  Some days I had a working lunch (I did in January as well) </a:t>
            </a:r>
            <a:r>
              <a:rPr lang="en-US" sz="2800" dirty="0"/>
              <a:t> 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85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03" y="475395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Where do I Go Now?</a:t>
            </a:r>
            <a:r>
              <a:rPr lang="en-US" dirty="0">
                <a:latin typeface="Bookman Old Style" panose="02050604050505020204" pitchFamily="18" charset="0"/>
              </a:rPr>
              <a:t/>
            </a:r>
            <a:br>
              <a:rPr lang="en-US" dirty="0">
                <a:latin typeface="Bookman Old Style" panose="02050604050505020204" pitchFamily="18" charset="0"/>
              </a:rPr>
            </a:br>
            <a:r>
              <a:rPr lang="en-US" sz="4400" b="0" dirty="0">
                <a:latin typeface="Bookman Old Style" panose="02050604050505020204" pitchFamily="18" charset="0"/>
              </a:rPr>
              <a:t>I plan to continue to maximize my time at school so that when I leave work, I feel that I can enjoy my time away from my school.   It will </a:t>
            </a:r>
            <a:r>
              <a:rPr lang="en-US" sz="4400" b="0" dirty="0" smtClean="0">
                <a:latin typeface="Bookman Old Style" panose="02050604050505020204" pitchFamily="18" charset="0"/>
              </a:rPr>
              <a:t>benefit </a:t>
            </a:r>
            <a:r>
              <a:rPr lang="en-US" sz="4400" b="0" dirty="0">
                <a:latin typeface="Bookman Old Style" panose="02050604050505020204" pitchFamily="18" charset="0"/>
              </a:rPr>
              <a:t>me emotionally, physically, and spiritually because I can get back to doing some of the things I did before I became a principal.</a:t>
            </a:r>
            <a:br>
              <a:rPr lang="en-US" sz="4400" b="0" dirty="0">
                <a:latin typeface="Bookman Old Style" panose="02050604050505020204" pitchFamily="18" charset="0"/>
              </a:rPr>
            </a:br>
            <a:r>
              <a:rPr lang="en-US" sz="4400" b="0" dirty="0">
                <a:latin typeface="Bookman Old Style" panose="02050604050505020204" pitchFamily="18" charset="0"/>
              </a:rPr>
              <a:t>I will continue to allow my leadership team and administrative assistant to take care of “school” things that do not require my attention.  I will continue to do my Monday Memo and Sunday Messages on Fridays. </a:t>
            </a:r>
            <a:r>
              <a:rPr lang="en-US" sz="4400" b="0" dirty="0" smtClean="0">
                <a:latin typeface="Bookman Old Style" panose="02050604050505020204" pitchFamily="18" charset="0"/>
              </a:rPr>
              <a:t> </a:t>
            </a:r>
            <a:r>
              <a:rPr lang="en-US" sz="4400" b="0" dirty="0">
                <a:latin typeface="Bookman Old Style" panose="02050604050505020204" pitchFamily="18" charset="0"/>
              </a:rPr>
              <a:t>I will continue to block at least two 30-45 minutes of uninterrupted office hours per week.</a:t>
            </a:r>
            <a:br>
              <a:rPr lang="en-US" sz="4400" b="0" dirty="0">
                <a:latin typeface="Bookman Old Style" panose="02050604050505020204" pitchFamily="18" charset="0"/>
              </a:rPr>
            </a:br>
            <a:r>
              <a:rPr lang="en-US" sz="4400" dirty="0">
                <a:latin typeface="Bookman Old Style" panose="02050604050505020204" pitchFamily="18" charset="0"/>
              </a:rPr>
              <a:t/>
            </a:r>
            <a:br>
              <a:rPr lang="en-US" sz="4400" dirty="0">
                <a:latin typeface="Bookman Old Style" panose="02050604050505020204" pitchFamily="18" charset="0"/>
              </a:rPr>
            </a:br>
            <a:endParaRPr lang="en-US" sz="4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861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872</TotalTime>
  <Words>577</Words>
  <Application>Microsoft Office PowerPoint</Application>
  <PresentationFormat>Widescreen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Georgia</vt:lpstr>
      <vt:lpstr>Merriweather</vt:lpstr>
      <vt:lpstr>Trebuchet MS</vt:lpstr>
      <vt:lpstr>Wingdings</vt:lpstr>
      <vt:lpstr>Wood Type</vt:lpstr>
      <vt:lpstr>MAXIMIZING MY TIME FOR BETTER  ME TIME</vt:lpstr>
      <vt:lpstr>PowerPoint Presentation</vt:lpstr>
      <vt:lpstr>My Purpose</vt:lpstr>
      <vt:lpstr>Hmmm…..I WONDER…….</vt:lpstr>
      <vt:lpstr>Data</vt:lpstr>
      <vt:lpstr>Data Analysis</vt:lpstr>
      <vt:lpstr>Where do I Go Now? I plan to continue to maximize my time at school so that when I leave work, I feel that I can enjoy my time away from my school.   It will benefit me emotionally, physically, and spiritually because I can get back to doing some of the things I did before I became a principal. I will continue to allow my leadership team and administrative assistant to take care of “school” things that do not require my attention.  I will continue to do my Monday Memo and Sunday Messages on Fridays.  I will continue to block at least two 30-45 minutes of uninterrupted office hours per week.  </vt:lpstr>
    </vt:vector>
  </TitlesOfParts>
  <Company>MSDLT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CARE</dc:title>
  <dc:creator>Prince - Williams, Kathy</dc:creator>
  <cp:lastModifiedBy>Prince - Williams, Kathy</cp:lastModifiedBy>
  <cp:revision>12</cp:revision>
  <dcterms:created xsi:type="dcterms:W3CDTF">2023-02-28T01:52:47Z</dcterms:created>
  <dcterms:modified xsi:type="dcterms:W3CDTF">2023-04-11T05:47:35Z</dcterms:modified>
</cp:coreProperties>
</file>